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61" r:id="rId3"/>
    <p:sldId id="290" r:id="rId4"/>
    <p:sldId id="292" r:id="rId5"/>
    <p:sldId id="324" r:id="rId6"/>
    <p:sldId id="325" r:id="rId7"/>
    <p:sldId id="326" r:id="rId8"/>
    <p:sldId id="328" r:id="rId9"/>
    <p:sldId id="327" r:id="rId10"/>
    <p:sldId id="330" r:id="rId11"/>
    <p:sldId id="329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39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06" autoAdjust="0"/>
    <p:restoredTop sz="69492" autoAdjust="0"/>
  </p:normalViewPr>
  <p:slideViewPr>
    <p:cSldViewPr>
      <p:cViewPr varScale="1">
        <p:scale>
          <a:sx n="78" d="100"/>
          <a:sy n="78" d="100"/>
        </p:scale>
        <p:origin x="-12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E606B-32E5-49FF-96DA-B6EF4AF46AA6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58822-79C5-4CC6-BA19-0BBD79D017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A48FF-B175-4697-A961-4FC0677BE4E1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0F2EA-90FC-4A8B-8378-7A1C7C01F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z-Latn-AZ" dirty="0" smtClean="0"/>
              <a:t>AZEROUG </a:t>
            </a:r>
            <a:r>
              <a:rPr lang="en-US" dirty="0" smtClean="0"/>
              <a:t>II</a:t>
            </a:r>
            <a:r>
              <a:rPr lang="en-US" baseline="0" dirty="0" smtClean="0"/>
              <a:t> Meeting 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az-Latn-AZ" baseline="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402A-01DF-494B-A31F-42DC5AF411C3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B9078-7CD4-4FF2-AD95-DC9EF010B25F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892AC-A245-4293-B13D-0E02472E72F3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C6170-60FB-4320-AC3D-4FF2190F93A9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C8830-DFDF-468D-ACB4-BC323BA69CD5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9120E-8DAD-4A84-9FCD-818CE67237C3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3D4D9-E788-484B-8766-AFC73B6D3DFA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304800"/>
            <a:ext cx="5562600" cy="838200"/>
          </a:xfrm>
        </p:spPr>
        <p:txBody>
          <a:bodyPr/>
          <a:lstStyle>
            <a:lvl1pPr>
              <a:defRPr sz="2500" b="1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3246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www.mahir-quluzade.com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:\Mahir M. Quluzade\My Projects\AzerOUG\AzerOUG\Azeroug Logo - 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2286000" cy="76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5" descr="Red Ba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25881"/>
            <a:ext cx="8534400" cy="457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tangle 11"/>
          <p:cNvSpPr/>
          <p:nvPr userDrawn="1"/>
        </p:nvSpPr>
        <p:spPr>
          <a:xfrm>
            <a:off x="381001" y="866001"/>
            <a:ext cx="19049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http://www.azeroug.org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67056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564836-AE46-4B4F-AEFE-132CA7AE1B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/39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D6B56-A5BA-4C1F-828E-0D3AAD916E05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0BDB3-9227-44F2-B450-14CC5EA219C6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EBCB2-3CF3-4B14-ADBC-F3FB2BD0F656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84000">
              <a:schemeClr val="bg1">
                <a:lumMod val="95000"/>
              </a:schemeClr>
            </a:gs>
            <a:gs pos="84000">
              <a:srgbClr val="FF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438400" y="228600"/>
            <a:ext cx="6248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475A5A-B572-4FCF-99BB-8A5FA90C3E5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oracle.com/cd/E11882_01/server.112/e25494/dbrm.ht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3581400"/>
            <a:ext cx="8534400" cy="1219200"/>
          </a:xfrm>
        </p:spPr>
        <p:txBody>
          <a:bodyPr/>
          <a:lstStyle/>
          <a:p>
            <a:pPr lvl="0">
              <a:buNone/>
            </a:pPr>
            <a:r>
              <a:rPr lang="az-Latn-AZ" sz="3600" b="1" dirty="0" smtClean="0">
                <a:solidFill>
                  <a:srgbClr val="FF0000"/>
                </a:solidFill>
              </a:rPr>
              <a:t>Oracle Verilənlər Bazasında Resursların</a:t>
            </a:r>
          </a:p>
          <a:p>
            <a:pPr lvl="0">
              <a:buNone/>
            </a:pPr>
            <a:r>
              <a:rPr lang="az-Latn-AZ" sz="3600" b="1" dirty="0" smtClean="0">
                <a:solidFill>
                  <a:srgbClr val="FF0000"/>
                </a:solidFill>
              </a:rPr>
              <a:t>bölgüsü – Oracle Resurs Meneceri</a:t>
            </a:r>
            <a:endParaRPr lang="en-US" sz="3600" b="1" dirty="0" smtClean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09600" y="5257800"/>
            <a:ext cx="495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az-Latn-AZ" sz="2400" b="1" dirty="0" smtClean="0">
                <a:latin typeface="+mn-lt"/>
                <a:cs typeface="+mn-cs"/>
              </a:rPr>
              <a:t>Cavid Həsənov X.</a:t>
            </a:r>
            <a:endParaRPr lang="en-US" sz="2400" b="1" dirty="0" smtClean="0">
              <a:latin typeface="+mn-lt"/>
              <a:cs typeface="+mn-cs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az-Latn-AZ" sz="2400" b="1" dirty="0" smtClean="0">
                <a:latin typeface="+mn-lt"/>
                <a:cs typeface="+mn-cs"/>
              </a:rPr>
              <a:t>OCA, OCE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E:\Mahir M. Quluzade\My Projects\AzerOUG\AzerOUG\Azeroug Logo - 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81000"/>
            <a:ext cx="5181600" cy="1752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819400" y="21336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http://www.azeroug.org</a:t>
            </a:r>
            <a:endParaRPr lang="en-US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4267200" y="6096000"/>
            <a:ext cx="47115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z-Latn-AZ" b="1" dirty="0" smtClean="0">
                <a:solidFill>
                  <a:schemeClr val="bg1"/>
                </a:solidFill>
              </a:rPr>
              <a:t>A</a:t>
            </a:r>
            <a:r>
              <a:rPr lang="en-US" b="1" dirty="0" smtClean="0">
                <a:solidFill>
                  <a:schemeClr val="bg1"/>
                </a:solidFill>
              </a:rPr>
              <a:t>z</a:t>
            </a:r>
            <a:r>
              <a:rPr lang="az-Latn-AZ" b="1" dirty="0" smtClean="0">
                <a:solidFill>
                  <a:schemeClr val="bg1"/>
                </a:solidFill>
              </a:rPr>
              <a:t>ərbaycan Oracle İstifadəçi Qrupunun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II </a:t>
            </a:r>
            <a:r>
              <a:rPr lang="az-Latn-AZ" b="1" dirty="0" smtClean="0">
                <a:solidFill>
                  <a:schemeClr val="bg1"/>
                </a:solidFill>
              </a:rPr>
              <a:t>Görüşü -  28.07.2012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az-Latn-AZ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Verilənlər Bazasında Resurs Menecerinin aktiv olunması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057400"/>
            <a:ext cx="8636000" cy="23775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a-DK" dirty="0" smtClean="0">
                <a:latin typeface="Courier New" pitchFamily="49" charset="0"/>
                <a:cs typeface="Courier New" pitchFamily="49" charset="0"/>
              </a:rPr>
              <a:t>SQL&gt; ALTER SYSTEM SET RESOURCE_MANAGER_PLAN = 'DEMO_PLAN';</a:t>
            </a:r>
          </a:p>
          <a:p>
            <a:endParaRPr lang="da-DK" sz="105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a-DK" dirty="0" smtClean="0">
                <a:latin typeface="Courier New" pitchFamily="49" charset="0"/>
                <a:cs typeface="Courier New" pitchFamily="49" charset="0"/>
              </a:rPr>
              <a:t>System altered.</a:t>
            </a:r>
          </a:p>
          <a:p>
            <a:endParaRPr lang="da-DK" sz="2400" dirty="0" smtClean="0">
              <a:latin typeface="Courier New" pitchFamily="49" charset="0"/>
              <a:cs typeface="Courier New" pitchFamily="49" charset="0"/>
            </a:endParaRPr>
          </a:p>
          <a:p>
            <a:endParaRPr lang="da-DK" sz="2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a-DK" dirty="0" smtClean="0">
                <a:latin typeface="Courier New" pitchFamily="49" charset="0"/>
                <a:cs typeface="Courier New" pitchFamily="49" charset="0"/>
              </a:rPr>
              <a:t>DBMS_RESOURCE_MANAGER.SWITCH_PLAN (</a:t>
            </a:r>
          </a:p>
          <a:p>
            <a:r>
              <a:rPr lang="da-DK" dirty="0" smtClean="0">
                <a:latin typeface="Courier New" pitchFamily="49" charset="0"/>
                <a:cs typeface="Courier New" pitchFamily="49" charset="0"/>
              </a:rPr>
              <a:t>PLAN_NAME=&gt; ’DEMO_PLAN’</a:t>
            </a:r>
          </a:p>
          <a:p>
            <a:r>
              <a:rPr lang="da-DK" dirty="0" smtClean="0"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Resurs menecerinin idar</a:t>
            </a:r>
            <a:r>
              <a:rPr kumimoji="0" lang="az-Latn-AZ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ə olunması üçün lazım olan administrativ hüquqlar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graphicFrame>
        <p:nvGraphicFramePr>
          <p:cNvPr id="6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50420287"/>
              </p:ext>
            </p:extLst>
          </p:nvPr>
        </p:nvGraphicFramePr>
        <p:xfrm>
          <a:off x="292608" y="3158236"/>
          <a:ext cx="8546592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7710"/>
                <a:gridCol w="5048882"/>
              </a:tblGrid>
              <a:tr h="261374">
                <a:tc>
                  <a:txBody>
                    <a:bodyPr/>
                    <a:lstStyle/>
                    <a:p>
                      <a:r>
                        <a:rPr lang="az-Latn-AZ" altLang="zh-CN" sz="1600" b="1" dirty="0" smtClean="0">
                          <a:latin typeface="Calibri" pitchFamily="34" charset="0"/>
                          <a:cs typeface="Calibri" pitchFamily="34" charset="0"/>
                        </a:rPr>
                        <a:t>Prosedur</a:t>
                      </a:r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z-Latn-AZ" altLang="zh-CN" sz="1600" b="1" dirty="0" smtClean="0">
                          <a:latin typeface="Calibri" pitchFamily="34" charset="0"/>
                          <a:cs typeface="Calibri" pitchFamily="34" charset="0"/>
                        </a:rPr>
                        <a:t>Şərh</a:t>
                      </a:r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98987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GRANT</a:t>
                      </a:r>
                      <a:r>
                        <a:rPr lang="en-US" altLang="zh-CN" sz="1800" b="1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_SYSTEM_PRIVILEGE</a:t>
                      </a:r>
                      <a:endParaRPr lang="zh-CN" altLang="en-US" sz="1800" b="1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ADMINISTER_RESOURCE_MANAGER</a:t>
                      </a:r>
                      <a:r>
                        <a:rPr lang="az-Latn-AZ" dirty="0" smtClean="0">
                          <a:latin typeface="Calibri" pitchFamily="34" charset="0"/>
                          <a:cs typeface="Calibri" pitchFamily="34" charset="0"/>
                        </a:rPr>
                        <a:t> hüququnu istifadəçiyə</a:t>
                      </a:r>
                      <a:r>
                        <a:rPr lang="az-Latn-AZ" baseline="0" dirty="0" smtClean="0">
                          <a:latin typeface="Calibri" pitchFamily="34" charset="0"/>
                          <a:cs typeface="Calibri" pitchFamily="34" charset="0"/>
                        </a:rPr>
                        <a:t> və ya rola vermək üçün istifadə olunur.</a:t>
                      </a:r>
                      <a:endParaRPr lang="zh-CN" altLang="en-US" sz="1800" b="0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7128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REVOKE</a:t>
                      </a:r>
                      <a:r>
                        <a:rPr kumimoji="0" lang="en-US" altLang="zh-CN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_SYSTEM_PRIVILEGE</a:t>
                      </a:r>
                      <a:endParaRPr kumimoji="0" lang="zh-CN" altLang="en-US" sz="1800" b="1" kern="1200" dirty="0" smtClean="0"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ADMINISTER_RESOURCE_MANAGER </a:t>
                      </a:r>
                      <a:r>
                        <a:rPr lang="az-Latn-AZ" dirty="0" smtClean="0">
                          <a:latin typeface="Calibri" pitchFamily="34" charset="0"/>
                          <a:cs typeface="Calibri" pitchFamily="34" charset="0"/>
                        </a:rPr>
                        <a:t>hüququnu</a:t>
                      </a:r>
                      <a:r>
                        <a:rPr lang="az-Latn-AZ" baseline="0" dirty="0" smtClean="0">
                          <a:latin typeface="Calibri" pitchFamily="34" charset="0"/>
                          <a:cs typeface="Calibri" pitchFamily="34" charset="0"/>
                        </a:rPr>
                        <a:t> istifadəçidən və ya roldan geri almaq üçün istifadə olunur</a:t>
                      </a:r>
                      <a:endParaRPr kumimoji="0" lang="zh-CN" altLang="en-US" sz="1800" b="0" kern="1200" dirty="0"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2608" y="2294636"/>
            <a:ext cx="8496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+mj-lt"/>
              </a:rPr>
              <a:t> </a:t>
            </a:r>
            <a:r>
              <a:rPr lang="az-Latn-AZ" dirty="0" smtClean="0">
                <a:latin typeface="Calibri" pitchFamily="34" charset="0"/>
                <a:cs typeface="Calibri" pitchFamily="34" charset="0"/>
              </a:rPr>
              <a:t>Resurs Menecerini idarə edə bilmək üçün biz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ADMINISTER_RESOURCE_MANAGER</a:t>
            </a:r>
            <a:endParaRPr lang="az-Latn-AZ" dirty="0" smtClean="0">
              <a:latin typeface="Calibri" pitchFamily="34" charset="0"/>
              <a:cs typeface="Calibri" pitchFamily="34" charset="0"/>
            </a:endParaRPr>
          </a:p>
          <a:p>
            <a:r>
              <a:rPr lang="az-Latn-AZ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az-Latn-AZ" dirty="0" smtClean="0">
                <a:latin typeface="Calibri" pitchFamily="34" charset="0"/>
                <a:cs typeface="Calibri" pitchFamily="34" charset="0"/>
              </a:rPr>
              <a:t>hüququna sahib olmalıyıq.</a:t>
            </a:r>
            <a:endParaRPr lang="en-US" sz="8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az-Latn-AZ" dirty="0" smtClean="0">
                <a:latin typeface="Calibri" pitchFamily="34" charset="0"/>
                <a:cs typeface="Calibri" pitchFamily="34" charset="0"/>
              </a:rPr>
              <a:t>Bu hüquq VB Administratorlarına DBA rolu vasitəsi ilə verilir.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708" y="5101336"/>
            <a:ext cx="8483600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  DBMS_RESOURCE_MANAGER_PRIVS.GRANT_SYSTEM_PRIVILEGE(</a:t>
            </a:r>
          </a:p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   GRANTEE_NAME   =&gt; ‘</a:t>
            </a:r>
            <a:r>
              <a:rPr lang="az-Latn-AZ" sz="1600" dirty="0" smtClean="0">
                <a:latin typeface="Courier New" pitchFamily="49" charset="0"/>
                <a:cs typeface="Courier New" pitchFamily="49" charset="0"/>
              </a:rPr>
              <a:t>SCOTT</a:t>
            </a:r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',</a:t>
            </a:r>
          </a:p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   PRIVILEGE_NAME =&gt; 'ADMINISTER_RESOURCE_MANAGER',</a:t>
            </a:r>
          </a:p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   ADMIN_OPTION   =&gt; FALSE);</a:t>
            </a:r>
          </a:p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END;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az-Latn-A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Resurs Menecerinin idarə olunması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graphicFrame>
        <p:nvGraphicFramePr>
          <p:cNvPr id="6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21925133"/>
              </p:ext>
            </p:extLst>
          </p:nvPr>
        </p:nvGraphicFramePr>
        <p:xfrm>
          <a:off x="332232" y="2140713"/>
          <a:ext cx="8610600" cy="149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830"/>
                <a:gridCol w="7095770"/>
              </a:tblGrid>
              <a:tr h="424961">
                <a:tc>
                  <a:txBody>
                    <a:bodyPr/>
                    <a:lstStyle/>
                    <a:p>
                      <a:r>
                        <a:rPr lang="az-Latn-AZ" altLang="zh-CN" sz="1600" b="1" dirty="0" smtClean="0">
                          <a:latin typeface="Cambria" pitchFamily="18" charset="0"/>
                        </a:rPr>
                        <a:t>Metod</a:t>
                      </a:r>
                      <a:endParaRPr lang="zh-CN" altLang="en-US" sz="1600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z-Latn-AZ" altLang="zh-CN" sz="1600" b="1" dirty="0" smtClean="0">
                          <a:latin typeface="Cambria" pitchFamily="18" charset="0"/>
                        </a:rPr>
                        <a:t>Şərh</a:t>
                      </a:r>
                      <a:endParaRPr lang="zh-CN" altLang="en-US" sz="1600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424961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effectLst/>
                          <a:latin typeface="Cambria" pitchFamily="18" charset="0"/>
                        </a:rPr>
                        <a:t>PL/SQL</a:t>
                      </a:r>
                      <a:r>
                        <a:rPr lang="en-US" altLang="zh-CN" sz="1800" b="1" baseline="0" dirty="0" smtClean="0">
                          <a:effectLst/>
                          <a:latin typeface="Cambria" pitchFamily="18" charset="0"/>
                        </a:rPr>
                        <a:t> API</a:t>
                      </a:r>
                      <a:endParaRPr lang="zh-CN" altLang="en-US" sz="1800" b="1" dirty="0">
                        <a:effectLst/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az-Latn-AZ" sz="1800" b="0" dirty="0" smtClean="0">
                          <a:effectLst/>
                          <a:latin typeface="Cambria" pitchFamily="18" charset="0"/>
                        </a:rPr>
                        <a:t>Oracle Resurs Menecerini</a:t>
                      </a:r>
                      <a:r>
                        <a:rPr lang="az-Latn-AZ" sz="1800" b="0" baseline="0" dirty="0" smtClean="0">
                          <a:effectLst/>
                          <a:latin typeface="Cambria" pitchFamily="18" charset="0"/>
                        </a:rPr>
                        <a:t> idarə etmək üçün </a:t>
                      </a:r>
                      <a:r>
                        <a:rPr lang="en-US" sz="1800" b="0" dirty="0" smtClean="0">
                          <a:effectLst/>
                          <a:latin typeface="Cambria" pitchFamily="18" charset="0"/>
                        </a:rPr>
                        <a:t>DBMS_RESOURCE_MANAGER </a:t>
                      </a:r>
                      <a:r>
                        <a:rPr lang="az-Latn-AZ" sz="1800" b="0" dirty="0" smtClean="0">
                          <a:effectLst/>
                          <a:latin typeface="Cambria" pitchFamily="18" charset="0"/>
                        </a:rPr>
                        <a:t>paketindən</a:t>
                      </a:r>
                      <a:r>
                        <a:rPr lang="az-Latn-AZ" sz="1800" b="0" baseline="0" dirty="0" smtClean="0">
                          <a:effectLst/>
                          <a:latin typeface="Cambria" pitchFamily="18" charset="0"/>
                        </a:rPr>
                        <a:t> istifadə edə bilərik.</a:t>
                      </a:r>
                      <a:endParaRPr lang="zh-CN" altLang="en-US" sz="1800" b="0" dirty="0">
                        <a:effectLst/>
                        <a:latin typeface="Cambria" pitchFamily="18" charset="0"/>
                      </a:endParaRPr>
                    </a:p>
                  </a:txBody>
                  <a:tcPr/>
                </a:tc>
              </a:tr>
              <a:tr h="424961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effectLst/>
                          <a:latin typeface="Cambria" pitchFamily="18" charset="0"/>
                        </a:rPr>
                        <a:t>Oracle EM</a:t>
                      </a:r>
                      <a:endParaRPr lang="zh-CN" altLang="en-US" sz="1800" b="1" dirty="0">
                        <a:effectLst/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altLang="zh-CN" sz="1800" b="0" dirty="0" smtClean="0">
                          <a:effectLst/>
                          <a:latin typeface="Cambria" pitchFamily="18" charset="0"/>
                        </a:rPr>
                        <a:t>Oracle Enterprise Manager</a:t>
                      </a:r>
                      <a:endParaRPr lang="zh-CN" altLang="en-US" sz="1800" b="0" dirty="0">
                        <a:effectLst/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Новый рисунок (1)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632" y="3918712"/>
            <a:ext cx="3937000" cy="271274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84000"/>
              </a:srgbClr>
            </a:outerShdw>
          </a:effectLst>
        </p:spPr>
      </p:pic>
      <p:pic>
        <p:nvPicPr>
          <p:cNvPr id="9" name="Picture 2" descr="C:\Users\Oracle\Desktop\Новый рисунок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59731" y="3931412"/>
            <a:ext cx="3873501" cy="268915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21925133"/>
              </p:ext>
            </p:extLst>
          </p:nvPr>
        </p:nvGraphicFramePr>
        <p:xfrm>
          <a:off x="330200" y="1778000"/>
          <a:ext cx="8458200" cy="447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8200"/>
              </a:tblGrid>
              <a:tr h="693733">
                <a:tc>
                  <a:txBody>
                    <a:bodyPr/>
                    <a:lstStyle/>
                    <a:p>
                      <a:r>
                        <a:rPr lang="az-Latn-AZ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Qeydlər</a:t>
                      </a:r>
                      <a:endParaRPr lang="zh-CN" alt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1144421">
                <a:tc>
                  <a:txBody>
                    <a:bodyPr/>
                    <a:lstStyle/>
                    <a:p>
                      <a:pPr algn="ctr"/>
                      <a:r>
                        <a:rPr lang="az-Latn-AZ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Resurs Meneceri CPU yükü </a:t>
                      </a:r>
                      <a:r>
                        <a:rPr lang="en-US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100%</a:t>
                      </a:r>
                      <a:r>
                        <a:rPr lang="az-Latn-AZ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-ə</a:t>
                      </a:r>
                      <a:r>
                        <a:rPr lang="az-Latn-AZ" altLang="zh-CN" sz="2000" b="1" baseline="0" dirty="0" smtClean="0">
                          <a:latin typeface="Calibri" pitchFamily="34" charset="0"/>
                          <a:cs typeface="Calibri" pitchFamily="34" charset="0"/>
                        </a:rPr>
                        <a:t> çatanda işə düşür və CPU resurs bölgüsü etməyə başlayır.</a:t>
                      </a:r>
                      <a:endParaRPr lang="en-US" altLang="zh-CN" sz="2000" b="1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1144421">
                <a:tc>
                  <a:txBody>
                    <a:bodyPr/>
                    <a:lstStyle/>
                    <a:p>
                      <a:pPr algn="ctr"/>
                      <a:r>
                        <a:rPr lang="az-Latn-AZ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Hər-hansı bir</a:t>
                      </a:r>
                      <a:r>
                        <a:rPr lang="az-Latn-AZ" altLang="zh-CN" sz="2000" b="1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az-Latn-AZ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İstehlakçı</a:t>
                      </a:r>
                      <a:r>
                        <a:rPr lang="az-Latn-AZ" altLang="zh-CN" sz="2000" b="1" baseline="0" dirty="0" smtClean="0">
                          <a:latin typeface="Calibri" pitchFamily="34" charset="0"/>
                          <a:cs typeface="Calibri" pitchFamily="34" charset="0"/>
                        </a:rPr>
                        <a:t> Qrupu tərəfindən istifadə edilməyən resurslar digər </a:t>
                      </a:r>
                      <a:r>
                        <a:rPr lang="az-Latn-AZ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bir</a:t>
                      </a:r>
                      <a:r>
                        <a:rPr lang="az-Latn-AZ" altLang="zh-CN" sz="2000" b="1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az-Latn-AZ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İstehlakçı</a:t>
                      </a:r>
                      <a:r>
                        <a:rPr lang="az-Latn-AZ" altLang="zh-CN" sz="2000" b="1" baseline="0" dirty="0" smtClean="0">
                          <a:latin typeface="Calibri" pitchFamily="34" charset="0"/>
                          <a:cs typeface="Calibri" pitchFamily="34" charset="0"/>
                        </a:rPr>
                        <a:t> Qrupları arasında bölüşdürülür.</a:t>
                      </a:r>
                      <a:endParaRPr lang="en-US" altLang="zh-CN" sz="2000" b="1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7940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Latn-AZ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Hər-hansı</a:t>
                      </a:r>
                      <a:r>
                        <a:rPr lang="az-Latn-AZ" altLang="zh-CN" sz="2000" b="1" baseline="0" dirty="0" smtClean="0">
                          <a:latin typeface="Calibri" pitchFamily="34" charset="0"/>
                          <a:cs typeface="Calibri" pitchFamily="34" charset="0"/>
                        </a:rPr>
                        <a:t> bir aktiv planın tərkibində 31-dən artıq Resurs İsthelakçı Qrupu mövcud ola bilməz.</a:t>
                      </a:r>
                      <a:endParaRPr lang="en-US" altLang="zh-CN" sz="2000" b="1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6937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Latn-AZ" altLang="zh-CN" sz="2000" b="1" dirty="0" smtClean="0">
                          <a:latin typeface="Calibri" pitchFamily="34" charset="0"/>
                          <a:cs typeface="Calibri" pitchFamily="34" charset="0"/>
                        </a:rPr>
                        <a:t>Eyni adda Resurs Planı və İstehlakçı Qrupu</a:t>
                      </a:r>
                      <a:r>
                        <a:rPr lang="az-Latn-AZ" altLang="zh-CN" sz="2000" b="1" baseline="0" dirty="0" smtClean="0">
                          <a:latin typeface="Calibri" pitchFamily="34" charset="0"/>
                          <a:cs typeface="Calibri" pitchFamily="34" charset="0"/>
                        </a:rPr>
                        <a:t> yaratmaq mümkün deyil</a:t>
                      </a:r>
                      <a:endParaRPr lang="en-US" altLang="zh-CN" sz="2000" b="1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21925133"/>
              </p:ext>
            </p:extLst>
          </p:nvPr>
        </p:nvGraphicFramePr>
        <p:xfrm>
          <a:off x="304800" y="1600200"/>
          <a:ext cx="8458200" cy="4559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8200"/>
              </a:tblGrid>
              <a:tr h="446990">
                <a:tc>
                  <a:txBody>
                    <a:bodyPr/>
                    <a:lstStyle/>
                    <a:p>
                      <a:r>
                        <a:rPr lang="az-Latn-AZ" sz="1800" b="1" dirty="0" smtClean="0">
                          <a:latin typeface="Cambria" pitchFamily="18" charset="0"/>
                        </a:rPr>
                        <a:t>Resurs Meneceri tərəfindən idarə olunun Resurslar</a:t>
                      </a:r>
                      <a:endParaRPr lang="en-US" sz="1800" b="1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85385">
                <a:tc>
                  <a:txBody>
                    <a:bodyPr/>
                    <a:lstStyle/>
                    <a:p>
                      <a:pPr lvl="1">
                        <a:buNone/>
                      </a:pPr>
                      <a:r>
                        <a:rPr lang="az-Latn-AZ" sz="3200" b="0" dirty="0" smtClean="0">
                          <a:latin typeface="Cambria" pitchFamily="18" charset="0"/>
                        </a:rPr>
                        <a:t>CPU</a:t>
                      </a:r>
                      <a:endParaRPr lang="en-US" sz="3200" b="0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85385">
                <a:tc>
                  <a:txBody>
                    <a:bodyPr/>
                    <a:lstStyle/>
                    <a:p>
                      <a:pPr lvl="1">
                        <a:buNone/>
                      </a:pPr>
                      <a:r>
                        <a:rPr lang="az-Latn-AZ" sz="3200" b="0" dirty="0" smtClean="0">
                          <a:latin typeface="Cambria" pitchFamily="18" charset="0"/>
                        </a:rPr>
                        <a:t>Parallelik dərəcəsi</a:t>
                      </a:r>
                      <a:endParaRPr lang="en-US" sz="3200" b="0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85385">
                <a:tc>
                  <a:txBody>
                    <a:bodyPr/>
                    <a:lstStyle/>
                    <a:p>
                      <a:pPr lvl="1">
                        <a:buNone/>
                      </a:pPr>
                      <a:r>
                        <a:rPr lang="az-Latn-AZ" sz="3200" b="0" dirty="0" smtClean="0">
                          <a:latin typeface="Cambria" pitchFamily="18" charset="0"/>
                        </a:rPr>
                        <a:t>Aktiv sessiya sayı</a:t>
                      </a:r>
                      <a:endParaRPr lang="en-US" sz="3200" b="0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85385">
                <a:tc>
                  <a:txBody>
                    <a:bodyPr/>
                    <a:lstStyle/>
                    <a:p>
                      <a:pPr lvl="1">
                        <a:buNone/>
                      </a:pPr>
                      <a:r>
                        <a:rPr lang="az-Latn-AZ" sz="3200" b="0" dirty="0" smtClean="0">
                          <a:latin typeface="Cambria" pitchFamily="18" charset="0"/>
                        </a:rPr>
                        <a:t>Aktiv</a:t>
                      </a:r>
                      <a:r>
                        <a:rPr lang="az-Latn-AZ" sz="3200" b="0" baseline="0" dirty="0" smtClean="0">
                          <a:latin typeface="Cambria" pitchFamily="18" charset="0"/>
                        </a:rPr>
                        <a:t> olmayan sessiyalar üçün </a:t>
                      </a:r>
                      <a:r>
                        <a:rPr lang="az-Latn-AZ" sz="3200" b="0" dirty="0" smtClean="0">
                          <a:latin typeface="Cambria" pitchFamily="18" charset="0"/>
                        </a:rPr>
                        <a:t>vaxt limiti</a:t>
                      </a:r>
                      <a:endParaRPr lang="en-US" sz="3200" b="0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85385">
                <a:tc>
                  <a:txBody>
                    <a:bodyPr/>
                    <a:lstStyle/>
                    <a:p>
                      <a:pPr lvl="1">
                        <a:buNone/>
                      </a:pPr>
                      <a:r>
                        <a:rPr lang="en-US" sz="3200" b="0" dirty="0" smtClean="0">
                          <a:latin typeface="Cambria" pitchFamily="18" charset="0"/>
                        </a:rPr>
                        <a:t>Undo </a:t>
                      </a:r>
                      <a:r>
                        <a:rPr lang="az-Latn-AZ" sz="3200" b="0" dirty="0" smtClean="0">
                          <a:latin typeface="Cambria" pitchFamily="18" charset="0"/>
                        </a:rPr>
                        <a:t>miqdarı</a:t>
                      </a:r>
                      <a:endParaRPr lang="en-US" sz="3200" b="0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85385">
                <a:tc>
                  <a:txBody>
                    <a:bodyPr/>
                    <a:lstStyle/>
                    <a:p>
                      <a:pPr lvl="1">
                        <a:buNone/>
                      </a:pPr>
                      <a:r>
                        <a:rPr lang="az-Latn-AZ" sz="3200" b="0" dirty="0" smtClean="0">
                          <a:latin typeface="Cambria" pitchFamily="18" charset="0"/>
                        </a:rPr>
                        <a:t>İşləmə</a:t>
                      </a:r>
                      <a:r>
                        <a:rPr lang="az-Latn-AZ" sz="3200" b="0" baseline="0" dirty="0" smtClean="0">
                          <a:latin typeface="Cambria" pitchFamily="18" charset="0"/>
                        </a:rPr>
                        <a:t> vaxtı limiti</a:t>
                      </a:r>
                      <a:endParaRPr lang="en-US" sz="3200" b="0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CPU </a:t>
            </a:r>
            <a:r>
              <a:rPr kumimoji="0" lang="az-Latn-A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bölgüsü haqqında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graphicFrame>
        <p:nvGraphicFramePr>
          <p:cNvPr id="6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13660051"/>
              </p:ext>
            </p:extLst>
          </p:nvPr>
        </p:nvGraphicFramePr>
        <p:xfrm>
          <a:off x="152398" y="2070101"/>
          <a:ext cx="8763002" cy="849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412"/>
                <a:gridCol w="7216590"/>
              </a:tblGrid>
              <a:tr h="424961"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+mj-lt"/>
                        </a:rPr>
                        <a:t>Attribute</a:t>
                      </a:r>
                      <a:endParaRPr lang="zh-CN" altLang="en-US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+mj-lt"/>
                        </a:rPr>
                        <a:t>Comments</a:t>
                      </a:r>
                      <a:endParaRPr lang="zh-CN" altLang="en-US" sz="1600" b="1" dirty="0">
                        <a:latin typeface="+mj-lt"/>
                      </a:endParaRPr>
                    </a:p>
                  </a:txBody>
                  <a:tcPr/>
                </a:tc>
              </a:tr>
              <a:tr h="424961">
                <a:tc>
                  <a:txBody>
                    <a:bodyPr/>
                    <a:lstStyle/>
                    <a:p>
                      <a:r>
                        <a:rPr lang="en-US" altLang="zh-CN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MGMT_Pn</a:t>
                      </a:r>
                      <a:endParaRPr lang="zh-CN" altLang="en-US" sz="1800" b="1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az-Latn-AZ" sz="1800" b="0" dirty="0" smtClean="0">
                          <a:effectLst/>
                        </a:rPr>
                        <a:t>Tək və çox pilləli</a:t>
                      </a:r>
                      <a:r>
                        <a:rPr lang="az-Latn-AZ" sz="1800" b="0" baseline="0" dirty="0" smtClean="0">
                          <a:effectLst/>
                        </a:rPr>
                        <a:t> CPU bölgüsü </a:t>
                      </a:r>
                      <a:r>
                        <a:rPr lang="en-US" sz="1800" b="0" dirty="0" smtClean="0">
                          <a:effectLst/>
                        </a:rPr>
                        <a:t>(</a:t>
                      </a:r>
                      <a:r>
                        <a:rPr lang="az-Latn-AZ" sz="1800" b="0" dirty="0" smtClean="0">
                          <a:effectLst/>
                        </a:rPr>
                        <a:t>ən</a:t>
                      </a:r>
                      <a:r>
                        <a:rPr lang="az-Latn-AZ" sz="1800" b="0" baseline="0" dirty="0" smtClean="0">
                          <a:effectLst/>
                        </a:rPr>
                        <a:t> çoxu </a:t>
                      </a:r>
                      <a:r>
                        <a:rPr lang="en-US" sz="1800" b="0" dirty="0" smtClean="0">
                          <a:effectLst/>
                        </a:rPr>
                        <a:t>8 </a:t>
                      </a:r>
                      <a:r>
                        <a:rPr lang="az-Latn-AZ" sz="1800" b="0" dirty="0" smtClean="0">
                          <a:effectLst/>
                        </a:rPr>
                        <a:t>pilləyə qədər</a:t>
                      </a:r>
                      <a:r>
                        <a:rPr lang="en-US" sz="1800" b="0" dirty="0" smtClean="0">
                          <a:effectLst/>
                        </a:rPr>
                        <a:t>).</a:t>
                      </a:r>
                      <a:r>
                        <a:rPr lang="en-US" sz="1800" b="0" baseline="0" dirty="0" smtClean="0">
                          <a:effectLst/>
                        </a:rPr>
                        <a:t> </a:t>
                      </a:r>
                      <a:endParaRPr lang="zh-CN" altLang="en-US" sz="1800" b="0" dirty="0">
                        <a:effectLst/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13963302"/>
              </p:ext>
            </p:extLst>
          </p:nvPr>
        </p:nvGraphicFramePr>
        <p:xfrm>
          <a:off x="164823" y="3340979"/>
          <a:ext cx="8750577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2729"/>
                <a:gridCol w="2263080"/>
                <a:gridCol w="2413952"/>
                <a:gridCol w="2350816"/>
              </a:tblGrid>
              <a:tr h="151521">
                <a:tc>
                  <a:txBody>
                    <a:bodyPr/>
                    <a:lstStyle/>
                    <a:p>
                      <a:pPr algn="ctr"/>
                      <a:r>
                        <a:rPr lang="az-Latn-AZ" altLang="zh-CN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İstehlakçı Qrupu</a:t>
                      </a:r>
                      <a:endParaRPr lang="zh-CN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z-Latn-AZ" altLang="zh-CN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Birinci pillədə </a:t>
                      </a:r>
                      <a:r>
                        <a:rPr lang="en-US" altLang="zh-CN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CPU</a:t>
                      </a:r>
                      <a:r>
                        <a:rPr lang="az-Latn-AZ" altLang="zh-CN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bölgüsü</a:t>
                      </a:r>
                      <a:endParaRPr lang="zh-CN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z-Latn-AZ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İkinci pillədə </a:t>
                      </a:r>
                      <a:r>
                        <a:rPr kumimoji="0" lang="en-US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CPU</a:t>
                      </a:r>
                      <a:r>
                        <a:rPr kumimoji="0" lang="az-Latn-AZ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bölgüsü</a:t>
                      </a:r>
                      <a:endParaRPr lang="zh-CN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z-Latn-AZ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Üçüncü pillədə CPU bölgüsü</a:t>
                      </a:r>
                      <a:endParaRPr kumimoji="0" lang="zh-CN" altLang="en-US" sz="1600" b="1" kern="1200" dirty="0" smtClean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zh-CN" altLang="en-US" sz="1600" b="1" kern="1200" dirty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7718">
                <a:tc>
                  <a:txBody>
                    <a:bodyPr/>
                    <a:lstStyle/>
                    <a:p>
                      <a:r>
                        <a:rPr lang="az-Latn-AZ" altLang="zh-CN" sz="1800" b="1" dirty="0" smtClean="0">
                          <a:effectLst/>
                          <a:latin typeface="+mj-lt"/>
                        </a:rPr>
                        <a:t>Qrup</a:t>
                      </a:r>
                      <a:r>
                        <a:rPr lang="en-US" altLang="zh-CN" sz="1800" b="1" dirty="0" smtClean="0">
                          <a:effectLst/>
                          <a:latin typeface="+mj-lt"/>
                        </a:rPr>
                        <a:t> 1</a:t>
                      </a:r>
                      <a:endParaRPr lang="zh-CN" altLang="en-US" sz="1800" b="1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effectLst/>
                          <a:latin typeface="Cambria" pitchFamily="18" charset="0"/>
                        </a:rPr>
                        <a:t>70%</a:t>
                      </a:r>
                      <a:endParaRPr lang="zh-CN" altLang="en-US" sz="1800" b="1" dirty="0">
                        <a:effectLst/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b="1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b="1" dirty="0">
                        <a:effectLst/>
                        <a:latin typeface="+mj-lt"/>
                      </a:endParaRPr>
                    </a:p>
                  </a:txBody>
                  <a:tcPr/>
                </a:tc>
              </a:tr>
              <a:tr h="1277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z-Latn-AZ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Qrup</a:t>
                      </a:r>
                      <a:r>
                        <a:rPr kumimoji="0" lang="en-US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  <a:endParaRPr kumimoji="0" lang="zh-CN" alt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b="1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effectLst/>
                          <a:latin typeface="Cambria" pitchFamily="18" charset="0"/>
                        </a:rPr>
                        <a:t>50%</a:t>
                      </a:r>
                      <a:endParaRPr lang="zh-CN" altLang="en-US" sz="1800" b="1" dirty="0">
                        <a:effectLst/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b="1" dirty="0">
                        <a:effectLst/>
                        <a:latin typeface="+mj-lt"/>
                      </a:endParaRPr>
                    </a:p>
                  </a:txBody>
                  <a:tcPr/>
                </a:tc>
              </a:tr>
              <a:tr h="1277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z-Latn-AZ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Qrup</a:t>
                      </a:r>
                      <a:r>
                        <a:rPr kumimoji="0" lang="en-US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</a:t>
                      </a:r>
                      <a:endParaRPr kumimoji="0" lang="zh-CN" alt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b="1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effectLst/>
                          <a:latin typeface="Cambria" pitchFamily="18" charset="0"/>
                        </a:rPr>
                        <a:t>50%</a:t>
                      </a:r>
                      <a:endParaRPr lang="zh-CN" altLang="en-US" sz="1800" b="1" dirty="0" smtClean="0">
                        <a:effectLst/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b="1" dirty="0">
                        <a:effectLst/>
                        <a:latin typeface="+mj-lt"/>
                      </a:endParaRPr>
                    </a:p>
                  </a:txBody>
                  <a:tcPr/>
                </a:tc>
              </a:tr>
              <a:tr h="1277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z-Latn-AZ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Qrup</a:t>
                      </a:r>
                      <a:r>
                        <a:rPr kumimoji="0" lang="en-US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</a:t>
                      </a:r>
                      <a:endParaRPr kumimoji="0" lang="zh-CN" alt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b="1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800" b="1" dirty="0" smtClean="0">
                        <a:effectLst/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effectLst/>
                          <a:latin typeface="Cambria" pitchFamily="18" charset="0"/>
                        </a:rPr>
                        <a:t>100%</a:t>
                      </a:r>
                      <a:endParaRPr lang="zh-CN" altLang="en-US" sz="1800" b="1" dirty="0" smtClean="0">
                        <a:effectLst/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5715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az-Latn-AZ" dirty="0" smtClean="0">
                <a:latin typeface="Cambria" pitchFamily="18" charset="0"/>
              </a:rPr>
              <a:t>İkinci qrupda yerləşən istifadəçilər birinci pillədə ayrılmayan və ya ayrılıb tam istifadə olunmayan resursları istifadə edəcəklər.</a:t>
            </a:r>
            <a:endParaRPr lang="en-US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az-Latn-A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Sadə Resurs Planını yaradılması</a:t>
            </a:r>
            <a:endParaRPr kumimoji="0" 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024" y="1962912"/>
            <a:ext cx="5943600" cy="233910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endParaRPr lang="en-US" altLang="zh-CN" sz="10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BEGIN 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DBMS_RESOURCE_MANAGER.CREATE_SIMPLE_PLAN </a:t>
            </a:r>
            <a:r>
              <a:rPr lang="en-US" altLang="zh-CN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endParaRPr lang="en-US" altLang="zh-CN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SIMPLE_PLAN </a:t>
            </a:r>
            <a:r>
              <a:rPr lang="en-US" altLang="zh-CN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=&gt; </a:t>
            </a:r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'SIMPLE_PLAN', 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CONSUMER_GROUP1 </a:t>
            </a:r>
            <a:r>
              <a:rPr lang="en-US" altLang="zh-CN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=&gt; </a:t>
            </a:r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‘REPORTING', 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GROUP1_PERCENT </a:t>
            </a:r>
            <a:r>
              <a:rPr lang="en-US" altLang="zh-CN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=&gt; </a:t>
            </a:r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75); 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altLang="zh-CN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 </a:t>
            </a:r>
            <a:endParaRPr lang="en-US" altLang="zh-CN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zh-CN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/ </a:t>
            </a:r>
          </a:p>
          <a:p>
            <a:pPr algn="l"/>
            <a:endParaRPr lang="zh-CN" altLang="en-US" sz="9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8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01641281"/>
              </p:ext>
            </p:extLst>
          </p:nvPr>
        </p:nvGraphicFramePr>
        <p:xfrm>
          <a:off x="153924" y="4629912"/>
          <a:ext cx="86868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30200">
                <a:tc>
                  <a:txBody>
                    <a:bodyPr/>
                    <a:lstStyle/>
                    <a:p>
                      <a:r>
                        <a:rPr lang="az-Latn-AZ" altLang="zh-CN" sz="1600" b="1" dirty="0" smtClean="0">
                          <a:latin typeface="Calibri" pitchFamily="34" charset="0"/>
                          <a:cs typeface="Calibri" pitchFamily="34" charset="0"/>
                        </a:rPr>
                        <a:t>İstehlakçı</a:t>
                      </a:r>
                      <a:r>
                        <a:rPr lang="az-Latn-AZ" altLang="zh-CN" sz="1600" b="1" baseline="0" dirty="0" smtClean="0">
                          <a:latin typeface="Calibri" pitchFamily="34" charset="0"/>
                          <a:cs typeface="Calibri" pitchFamily="34" charset="0"/>
                        </a:rPr>
                        <a:t> Qrupu</a:t>
                      </a:r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z-Latn-AZ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Birinci pillədə </a:t>
                      </a:r>
                      <a:r>
                        <a:rPr kumimoji="0" lang="en-US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CPU</a:t>
                      </a:r>
                      <a:r>
                        <a:rPr kumimoji="0" lang="az-Latn-AZ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bölgüsü</a:t>
                      </a:r>
                      <a:endParaRPr lang="zh-CN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z-Latn-AZ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İkinci pillədə </a:t>
                      </a:r>
                      <a:r>
                        <a:rPr kumimoji="0" lang="en-US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CPU</a:t>
                      </a:r>
                      <a:r>
                        <a:rPr kumimoji="0" lang="az-Latn-AZ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bölgüsü</a:t>
                      </a:r>
                      <a:endParaRPr lang="zh-CN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z-Latn-AZ" altLang="zh-CN" sz="16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Üçüncü pillədə CPU bölgüsü</a:t>
                      </a:r>
                      <a:endParaRPr kumimoji="0" lang="zh-CN" altLang="en-US" sz="1600" b="1" kern="1200" dirty="0" smtClean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Calibri" pitchFamily="34" charset="0"/>
                          <a:cs typeface="Calibri" pitchFamily="34" charset="0"/>
                        </a:rPr>
                        <a:t>SYS_GROUP</a:t>
                      </a:r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Calibri" pitchFamily="34" charset="0"/>
                          <a:cs typeface="Calibri" pitchFamily="34" charset="0"/>
                        </a:rPr>
                        <a:t>100%</a:t>
                      </a:r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b="1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Calibri" pitchFamily="34" charset="0"/>
                          <a:cs typeface="Calibri" pitchFamily="34" charset="0"/>
                        </a:rPr>
                        <a:t>REPORTING</a:t>
                      </a:r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b="1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Calibri" pitchFamily="34" charset="0"/>
                          <a:cs typeface="Calibri" pitchFamily="34" charset="0"/>
                        </a:rPr>
                        <a:t>75%</a:t>
                      </a:r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Calibri" pitchFamily="34" charset="0"/>
                          <a:cs typeface="Calibri" pitchFamily="34" charset="0"/>
                        </a:rPr>
                        <a:t>OTHER_GROUPS</a:t>
                      </a:r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b="1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Calibri" pitchFamily="34" charset="0"/>
                          <a:cs typeface="Calibri" pitchFamily="34" charset="0"/>
                        </a:rPr>
                        <a:t>100%</a:t>
                      </a:r>
                      <a:endParaRPr lang="zh-CN" altLang="en-US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35624" y="1861312"/>
            <a:ext cx="29718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az-Latn-AZ" sz="1400" dirty="0" smtClean="0">
                <a:latin typeface="Cambria" pitchFamily="18" charset="0"/>
              </a:rPr>
              <a:t>Bu prosedur vasitəsi ilə biz eyni anda həm resurs planı həmdə istehlakçı qrupları yarada, bilər və onlar üçün CPU resursu miqdarı təyin edə bilərik</a:t>
            </a:r>
            <a:r>
              <a:rPr lang="en-US" sz="1400" dirty="0" smtClean="0">
                <a:latin typeface="Cambria" pitchFamily="18" charset="0"/>
              </a:rPr>
              <a:t>.</a:t>
            </a:r>
          </a:p>
          <a:p>
            <a:pPr algn="just"/>
            <a:endParaRPr lang="en-US" sz="1400" dirty="0" smtClean="0">
              <a:latin typeface="Cambria" pitchFamily="18" charset="0"/>
            </a:endParaRPr>
          </a:p>
          <a:p>
            <a:pPr algn="just"/>
            <a:r>
              <a:rPr lang="az-Latn-AZ" sz="1400" dirty="0" smtClean="0">
                <a:latin typeface="Cambria" pitchFamily="18" charset="0"/>
              </a:rPr>
              <a:t>Siz bu prosedur vasitəsi ilə ən çoxu 8 istehlakçı qrupu yarada bilərsiniz. Həmçinin bu prosedur vasitəsi ilə bölgü apara biləcəyiniz yeganə resurs növü CPU-dur.</a:t>
            </a:r>
            <a:endParaRPr lang="ru-RU" sz="1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967335"/>
            <a:ext cx="861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az-Latn-AZ" sz="3200" b="1" dirty="0" smtClean="0">
                <a:latin typeface="Cambria" pitchFamily="18" charset="0"/>
              </a:rPr>
              <a:t>Sadə Planın yaradılması və CPU bölgüsünün Resurs Meneceri tərəfindən aparılması</a:t>
            </a:r>
            <a:endParaRPr lang="en-US" sz="3200" b="1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az-Latn-A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Mürəkkəb planın yaradılması</a:t>
            </a:r>
            <a:endParaRPr kumimoji="0" 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graphicFrame>
        <p:nvGraphicFramePr>
          <p:cNvPr id="6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01641281"/>
              </p:ext>
            </p:extLst>
          </p:nvPr>
        </p:nvGraphicFramePr>
        <p:xfrm>
          <a:off x="1752600" y="2057400"/>
          <a:ext cx="5562600" cy="4343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2600"/>
              </a:tblGrid>
              <a:tr h="620486">
                <a:tc>
                  <a:txBody>
                    <a:bodyPr/>
                    <a:lstStyle/>
                    <a:p>
                      <a:r>
                        <a:rPr lang="az-Latn-AZ" altLang="zh-CN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Calibri" pitchFamily="34" charset="0"/>
                        </a:rPr>
                        <a:t>İstifadə olunan</a:t>
                      </a:r>
                      <a:r>
                        <a:rPr lang="en-US" altLang="zh-CN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Calibri" pitchFamily="34" charset="0"/>
                        </a:rPr>
                        <a:t> PL/SQL</a:t>
                      </a:r>
                      <a:r>
                        <a:rPr lang="en-US" altLang="zh-CN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Calibri" pitchFamily="34" charset="0"/>
                        </a:rPr>
                        <a:t> </a:t>
                      </a:r>
                      <a:r>
                        <a:rPr lang="az-Latn-AZ" altLang="zh-CN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Calibri" pitchFamily="34" charset="0"/>
                        </a:rPr>
                        <a:t>Prosedurlar</a:t>
                      </a:r>
                      <a:endParaRPr lang="zh-CN" altLang="en-US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620486">
                <a:tc>
                  <a:txBody>
                    <a:bodyPr/>
                    <a:lstStyle/>
                    <a:p>
                      <a:r>
                        <a:rPr lang="en-US" altLang="zh-CN" sz="1600" b="0" dirty="0" smtClean="0">
                          <a:latin typeface="+mj-lt"/>
                          <a:cs typeface="Calibri" pitchFamily="34" charset="0"/>
                        </a:rPr>
                        <a:t>DBMS_RESOURCE_MANAGER.CREATE_PENDING_AREA</a:t>
                      </a:r>
                      <a:endParaRPr lang="zh-CN" altLang="en-US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620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latin typeface="+mj-lt"/>
                          <a:cs typeface="Calibri" pitchFamily="34" charset="0"/>
                        </a:rPr>
                        <a:t>DBMS_RESOURCE_MANAGER.CREATE_CONSUMER_GROUP</a:t>
                      </a:r>
                      <a:endParaRPr lang="zh-CN" altLang="en-US" sz="1600" b="0" dirty="0" smtClean="0">
                        <a:latin typeface="+mj-lt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620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latin typeface="+mj-lt"/>
                          <a:cs typeface="Calibri" pitchFamily="34" charset="0"/>
                        </a:rPr>
                        <a:t>DBMS_RESOURCE_MANAGER.CREATE_PLAN</a:t>
                      </a:r>
                      <a:endParaRPr lang="zh-CN" altLang="en-US" sz="1600" b="0" dirty="0" smtClean="0">
                        <a:latin typeface="+mj-lt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620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latin typeface="+mj-lt"/>
                          <a:cs typeface="Calibri" pitchFamily="34" charset="0"/>
                        </a:rPr>
                        <a:t>DBMS_RESOURCE_MANAGER.CREATE_PLAN_DIRECTIVE</a:t>
                      </a:r>
                      <a:endParaRPr lang="zh-CN" altLang="en-US" sz="1600" b="0" dirty="0" smtClean="0">
                        <a:latin typeface="+mj-lt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620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latin typeface="+mj-lt"/>
                          <a:cs typeface="Calibri" pitchFamily="34" charset="0"/>
                        </a:rPr>
                        <a:t>DBMS_RESOURCE_MANAGER.VALIDATE_PENDING_AREA</a:t>
                      </a:r>
                      <a:endParaRPr lang="zh-CN" altLang="en-US" sz="1600" b="0" dirty="0" smtClean="0">
                        <a:latin typeface="+mj-lt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620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latin typeface="+mj-lt"/>
                          <a:cs typeface="Calibri" pitchFamily="34" charset="0"/>
                        </a:rPr>
                        <a:t>DBMS_RESOURCE_MANAGER.SUBMIT_PENDING_AREA</a:t>
                      </a:r>
                      <a:endParaRPr lang="zh-CN" altLang="en-US" sz="1600" b="0" dirty="0" smtClean="0">
                        <a:latin typeface="+mj-lt"/>
                        <a:cs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2967335"/>
            <a:ext cx="876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az-Latn-AZ" sz="2800" b="1" dirty="0" smtClean="0">
                <a:latin typeface="Cambria" pitchFamily="18" charset="0"/>
              </a:rPr>
              <a:t>Parallelik dərəcəsinə məhdudiyyət qoyan müərkkəb Resurs Planının yaradılması və onun test edilməsi.</a:t>
            </a:r>
            <a:endParaRPr lang="en-US" sz="2800" b="1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0" dirty="0" smtClean="0">
                <a:solidFill>
                  <a:schemeClr val="tx1"/>
                </a:solidFill>
              </a:rPr>
              <a:t>Javid Həsənov X.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26670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az-Latn-AZ" b="1" dirty="0" smtClean="0">
                <a:solidFill>
                  <a:srgbClr val="FF0000"/>
                </a:solidFill>
              </a:rPr>
              <a:t>AZEROUG</a:t>
            </a:r>
            <a:r>
              <a:rPr lang="az-Latn-AZ" b="1" dirty="0" smtClean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z-Latn-AZ" b="1" dirty="0" smtClean="0"/>
              <a:t>(</a:t>
            </a:r>
            <a:r>
              <a:rPr lang="en-US" b="1" dirty="0" err="1" smtClean="0"/>
              <a:t>Azerbijan</a:t>
            </a:r>
            <a:r>
              <a:rPr lang="en-US" b="1" dirty="0" smtClean="0"/>
              <a:t> Oracle Users Group</a:t>
            </a:r>
            <a:r>
              <a:rPr lang="az-Latn-AZ" b="1" dirty="0" smtClean="0"/>
              <a:t>) üzvü </a:t>
            </a:r>
          </a:p>
          <a:p>
            <a:pPr>
              <a:buBlip>
                <a:blip r:embed="rId3"/>
              </a:buBlip>
            </a:pPr>
            <a:r>
              <a:rPr lang="az-Latn-AZ" b="1" dirty="0" smtClean="0"/>
              <a:t> </a:t>
            </a:r>
            <a:r>
              <a:rPr lang="az-Latn-AZ" dirty="0" smtClean="0"/>
              <a:t>OCA </a:t>
            </a:r>
            <a:r>
              <a:rPr lang="en-US" dirty="0" smtClean="0"/>
              <a:t>Database 11g Administrator</a:t>
            </a:r>
            <a:r>
              <a:rPr lang="az-Latn-AZ" dirty="0" smtClean="0"/>
              <a:t> </a:t>
            </a:r>
            <a:endParaRPr lang="en-US" dirty="0" smtClean="0"/>
          </a:p>
          <a:p>
            <a:pPr>
              <a:buBlip>
                <a:blip r:embed="rId3"/>
              </a:buBlip>
            </a:pPr>
            <a:r>
              <a:rPr lang="az-Latn-AZ" dirty="0" smtClean="0"/>
              <a:t> OCE Database SQL</a:t>
            </a:r>
          </a:p>
          <a:p>
            <a:pPr>
              <a:buBlip>
                <a:blip r:embed="rId3"/>
              </a:buBlip>
            </a:pPr>
            <a:r>
              <a:rPr lang="az-Latn-AZ" dirty="0" smtClean="0"/>
              <a:t> Bloqer </a:t>
            </a:r>
            <a:r>
              <a:rPr lang="az-Latn-AZ" b="1" dirty="0" smtClean="0"/>
              <a:t>: </a:t>
            </a:r>
            <a:r>
              <a:rPr lang="az-Latn-AZ" b="1" dirty="0" smtClean="0">
                <a:solidFill>
                  <a:srgbClr val="FF0000"/>
                </a:solidFill>
              </a:rPr>
              <a:t>http://javidhasanov.wordpress.com/</a:t>
            </a:r>
          </a:p>
          <a:p>
            <a:pPr>
              <a:buBlip>
                <a:blip r:embed="rId3"/>
              </a:buBlip>
            </a:pPr>
            <a:r>
              <a:rPr lang="az-Latn-AZ" b="1" dirty="0" smtClean="0"/>
              <a:t> </a:t>
            </a:r>
            <a:r>
              <a:rPr lang="az-Latn-AZ" dirty="0" smtClean="0"/>
              <a:t>Azerfon LLC </a:t>
            </a:r>
            <a:r>
              <a:rPr lang="az-Latn-AZ" dirty="0" smtClean="0"/>
              <a:t>– </a:t>
            </a:r>
            <a:r>
              <a:rPr lang="en-US" dirty="0" smtClean="0"/>
              <a:t>Junior </a:t>
            </a:r>
            <a:r>
              <a:rPr lang="az-Latn-AZ" dirty="0" smtClean="0"/>
              <a:t>Oracle </a:t>
            </a:r>
            <a:r>
              <a:rPr lang="az-Latn-AZ" dirty="0" smtClean="0"/>
              <a:t>DBA</a:t>
            </a:r>
            <a:endParaRPr lang="en-US" b="1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2967335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az-Latn-AZ" sz="1600" b="1" dirty="0" smtClean="0">
                <a:latin typeface="Cambria" pitchFamily="18" charset="0"/>
              </a:rPr>
              <a:t>Mənbə</a:t>
            </a:r>
            <a:r>
              <a:rPr lang="en-US" sz="1600" b="1" dirty="0" smtClean="0">
                <a:latin typeface="Cambria" pitchFamily="18" charset="0"/>
              </a:rPr>
              <a:t>: </a:t>
            </a:r>
            <a:r>
              <a:rPr lang="en-US" sz="1600" b="1" dirty="0" smtClean="0">
                <a:latin typeface="Cambria" pitchFamily="18" charset="0"/>
                <a:hlinkClick r:id="rId3"/>
              </a:rPr>
              <a:t>http://docs.oracle.com/cd/E11882_01/server.112/e25494/dbrm.htm#i1010776</a:t>
            </a:r>
            <a:endParaRPr lang="en-US" sz="1600" b="1" dirty="0" smtClean="0">
              <a:latin typeface="Cambria" pitchFamily="18" charset="0"/>
            </a:endParaRPr>
          </a:p>
          <a:p>
            <a:pPr algn="ctr">
              <a:buNone/>
            </a:pPr>
            <a:endParaRPr lang="en-US" sz="1600" b="1" dirty="0" smtClean="0">
              <a:latin typeface="Cambria" pitchFamily="18" charset="0"/>
            </a:endParaRPr>
          </a:p>
          <a:p>
            <a:pPr algn="ctr">
              <a:buNone/>
            </a:pPr>
            <a:r>
              <a:rPr lang="en-US" sz="4800" b="1" dirty="0" smtClean="0">
                <a:latin typeface="Cambria" pitchFamily="18" charset="0"/>
              </a:rPr>
              <a:t>SON – T</a:t>
            </a:r>
            <a:r>
              <a:rPr lang="az-Latn-AZ" sz="4800" b="1" dirty="0" smtClean="0">
                <a:latin typeface="Cambria" pitchFamily="18" charset="0"/>
              </a:rPr>
              <a:t>əşəkkür edirəm.</a:t>
            </a:r>
            <a:endParaRPr lang="en-US" sz="4800" b="1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dirty="0" smtClean="0"/>
              <a:t>Bu söhbət nəyi əhatə edəcək ?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1524000"/>
            <a:ext cx="88392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z-Latn-AZ" sz="1600" b="1" dirty="0" smtClean="0">
                <a:latin typeface="Calibri" pitchFamily="34" charset="0"/>
                <a:cs typeface="Calibri" pitchFamily="34" charset="0"/>
              </a:rPr>
              <a:t>Oracle Resurs Meneceri haqqında</a:t>
            </a:r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az-Latn-AZ" sz="1600" b="1" dirty="0" smtClean="0">
                <a:latin typeface="Calibri" pitchFamily="34" charset="0"/>
                <a:cs typeface="Calibri" pitchFamily="34" charset="0"/>
              </a:rPr>
              <a:t>Resurs Menecerinin elementləri</a:t>
            </a:r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Planlar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və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Su</a:t>
            </a:r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b-Planlar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İstehlakçı qrupları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Direktivlər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r>
              <a:rPr lang="az-Latn-AZ" sz="1600" b="1" dirty="0" smtClean="0">
                <a:latin typeface="Calibri" pitchFamily="34" charset="0"/>
                <a:cs typeface="Calibri" pitchFamily="34" charset="0"/>
              </a:rPr>
              <a:t>Sessiyaların İstehlakçı qruplarına yönləndirilməsi</a:t>
            </a:r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az-Latn-AZ" sz="1600" b="1" dirty="0" smtClean="0">
                <a:latin typeface="Calibri" pitchFamily="34" charset="0"/>
                <a:cs typeface="Calibri" pitchFamily="34" charset="0"/>
              </a:rPr>
              <a:t>Sessiyanın istehlakçı qrupunun dəyişdirilməsi</a:t>
            </a:r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az-Latn-AZ" sz="1600" b="1" dirty="0" smtClean="0">
                <a:latin typeface="Calibri" pitchFamily="34" charset="0"/>
                <a:cs typeface="Calibri" pitchFamily="34" charset="0"/>
              </a:rPr>
              <a:t>Resurs Menecerinin Aktiv edilməsi</a:t>
            </a:r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az-Latn-AZ" sz="1600" b="1" dirty="0" smtClean="0">
                <a:latin typeface="Calibri" pitchFamily="34" charset="0"/>
                <a:cs typeface="Calibri" pitchFamily="34" charset="0"/>
              </a:rPr>
              <a:t>Resurs Menecerinin İdarə olunması</a:t>
            </a:r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en-US" sz="1600" dirty="0" smtClean="0">
                <a:latin typeface="Calibri" pitchFamily="34" charset="0"/>
                <a:cs typeface="Calibri" pitchFamily="34" charset="0"/>
              </a:rPr>
              <a:t>Enterprise Manager</a:t>
            </a:r>
          </a:p>
          <a:p>
            <a:pPr lvl="1"/>
            <a:r>
              <a:rPr lang="en-US" sz="1600" dirty="0" smtClean="0">
                <a:latin typeface="Calibri" pitchFamily="34" charset="0"/>
                <a:cs typeface="Calibri" pitchFamily="34" charset="0"/>
              </a:rPr>
              <a:t>PL/SQL API interface</a:t>
            </a:r>
          </a:p>
          <a:p>
            <a:r>
              <a:rPr lang="az-Latn-AZ" sz="1600" b="1" dirty="0" smtClean="0">
                <a:latin typeface="Calibri" pitchFamily="34" charset="0"/>
                <a:cs typeface="Calibri" pitchFamily="34" charset="0"/>
              </a:rPr>
              <a:t>Resurs Meneceri tərəfindən idarə olunan resursların növləri</a:t>
            </a:r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en-US" sz="1600" dirty="0" smtClean="0">
                <a:latin typeface="Calibri" pitchFamily="34" charset="0"/>
                <a:cs typeface="Calibri" pitchFamily="34" charset="0"/>
              </a:rPr>
              <a:t>CPU</a:t>
            </a:r>
          </a:p>
          <a:p>
            <a:pPr lvl="1"/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Parallelik Dərəcəsi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Aktiv Sessiya Sayı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İşsiz daynma müddəti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en-US" sz="1600" dirty="0" smtClean="0">
                <a:latin typeface="Calibri" pitchFamily="34" charset="0"/>
                <a:cs typeface="Calibri" pitchFamily="34" charset="0"/>
              </a:rPr>
              <a:t>Undo </a:t>
            </a:r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həcm l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imit</a:t>
            </a:r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i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az-Latn-AZ" sz="1600" dirty="0" smtClean="0">
                <a:latin typeface="Calibri" pitchFamily="34" charset="0"/>
                <a:cs typeface="Calibri" pitchFamily="34" charset="0"/>
              </a:rPr>
              <a:t>İşləmə vaxtı limiti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r>
              <a:rPr lang="az-Latn-AZ" sz="1600" b="1" dirty="0" smtClean="0">
                <a:latin typeface="Calibri" pitchFamily="34" charset="0"/>
                <a:cs typeface="Calibri" pitchFamily="34" charset="0"/>
              </a:rPr>
              <a:t>Sadə və Mürəkkəb  Planın yaradılması</a:t>
            </a:r>
            <a:endParaRPr lang="en-US" sz="1600" b="1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az-Latn-A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Oracle Resurs Meneceri haqqında</a:t>
            </a:r>
            <a:endParaRPr kumimoji="0" 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33600"/>
            <a:ext cx="3048000" cy="3429000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200" y="2133600"/>
            <a:ext cx="3352800" cy="3429000"/>
          </a:xfrm>
          <a:prstGeom prst="rect">
            <a:avLst/>
          </a:prstGeom>
        </p:spPr>
      </p:pic>
      <p:pic>
        <p:nvPicPr>
          <p:cNvPr id="12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2133600"/>
            <a:ext cx="3810000" cy="3429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544372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az-Latn-AZ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Oracle Resurs Meneceri vasitəsi ilə siz serverin və VB-nin resurslarını prioritet əsasında istifadəçi qrupları üzrə qeyri-bərabər şəkildə bölüşdürə bilərsiniz.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3105834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az-Latn-AZ" sz="4000" b="1" dirty="0" smtClean="0">
                <a:latin typeface="Cambria" pitchFamily="18" charset="0"/>
              </a:rPr>
              <a:t>Əməliyyat Sistemi tərəfindən aparılan resurs bölgüsü.</a:t>
            </a:r>
            <a:endParaRPr lang="en-US" sz="4000" b="1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az-Latn-A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Oracle Resurs Menecerinin Elementləri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cxnSp>
        <p:nvCxnSpPr>
          <p:cNvPr id="8" name="Прямая соединительная линия 108"/>
          <p:cNvCxnSpPr>
            <a:stCxn id="71" idx="3"/>
            <a:endCxn id="45" idx="1"/>
          </p:cNvCxnSpPr>
          <p:nvPr/>
        </p:nvCxnSpPr>
        <p:spPr>
          <a:xfrm flipV="1">
            <a:off x="4864679" y="5343724"/>
            <a:ext cx="298642" cy="459719"/>
          </a:xfrm>
          <a:prstGeom prst="line">
            <a:avLst/>
          </a:prstGeom>
          <a:ln w="63500" cmpd="sng">
            <a:prstDash val="sysDot"/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108"/>
          <p:cNvCxnSpPr>
            <a:stCxn id="45" idx="3"/>
            <a:endCxn id="74" idx="1"/>
          </p:cNvCxnSpPr>
          <p:nvPr/>
        </p:nvCxnSpPr>
        <p:spPr>
          <a:xfrm>
            <a:off x="6927078" y="5343724"/>
            <a:ext cx="302080" cy="475332"/>
          </a:xfrm>
          <a:prstGeom prst="line">
            <a:avLst/>
          </a:prstGeom>
          <a:ln w="63500" cmpd="sng">
            <a:prstDash val="sysDot"/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21"/>
          <p:cNvGrpSpPr/>
          <p:nvPr/>
        </p:nvGrpSpPr>
        <p:grpSpPr>
          <a:xfrm>
            <a:off x="7170241" y="2956938"/>
            <a:ext cx="1773633" cy="404598"/>
            <a:chOff x="4943133" y="137616"/>
            <a:chExt cx="1427909" cy="608454"/>
          </a:xfrm>
        </p:grpSpPr>
        <p:sp>
          <p:nvSpPr>
            <p:cNvPr id="13" name="Скругленный прямоугольник 22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DIRECTIVE</a:t>
              </a:r>
              <a:endParaRPr lang="en-US" sz="23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5" name="Группа 21"/>
          <p:cNvGrpSpPr/>
          <p:nvPr/>
        </p:nvGrpSpPr>
        <p:grpSpPr>
          <a:xfrm>
            <a:off x="5093781" y="2966195"/>
            <a:ext cx="1773633" cy="404598"/>
            <a:chOff x="4943133" y="137616"/>
            <a:chExt cx="1427909" cy="608454"/>
          </a:xfrm>
        </p:grpSpPr>
        <p:sp>
          <p:nvSpPr>
            <p:cNvPr id="16" name="Скругленный прямоугольник 22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DIRECTIVE</a:t>
              </a:r>
              <a:endParaRPr lang="en-US" sz="23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3048000" y="2991595"/>
            <a:ext cx="1773633" cy="404598"/>
            <a:chOff x="4943133" y="137616"/>
            <a:chExt cx="1427909" cy="608454"/>
          </a:xfrm>
        </p:grpSpPr>
        <p:sp>
          <p:nvSpPr>
            <p:cNvPr id="19" name="Скругленный прямоугольник 22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DIRECTIVE</a:t>
              </a:r>
              <a:endParaRPr lang="en-US" sz="23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cxnSp>
        <p:nvCxnSpPr>
          <p:cNvPr id="21" name="Прямая соединительная линия 77"/>
          <p:cNvCxnSpPr>
            <a:stCxn id="68" idx="2"/>
            <a:endCxn id="74" idx="0"/>
          </p:cNvCxnSpPr>
          <p:nvPr/>
        </p:nvCxnSpPr>
        <p:spPr>
          <a:xfrm>
            <a:off x="8103681" y="5119332"/>
            <a:ext cx="9797" cy="448784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77"/>
          <p:cNvCxnSpPr>
            <a:stCxn id="65" idx="2"/>
            <a:endCxn id="71" idx="0"/>
          </p:cNvCxnSpPr>
          <p:nvPr/>
        </p:nvCxnSpPr>
        <p:spPr>
          <a:xfrm flipH="1">
            <a:off x="3980360" y="5099964"/>
            <a:ext cx="7440" cy="452539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77"/>
          <p:cNvCxnSpPr>
            <a:stCxn id="59" idx="2"/>
          </p:cNvCxnSpPr>
          <p:nvPr/>
        </p:nvCxnSpPr>
        <p:spPr>
          <a:xfrm>
            <a:off x="6047174" y="4121069"/>
            <a:ext cx="0" cy="282313"/>
          </a:xfrm>
          <a:prstGeom prst="line">
            <a:avLst/>
          </a:prstGeom>
          <a:ln w="63500"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33" idx="2"/>
            <a:endCxn id="50" idx="0"/>
          </p:cNvCxnSpPr>
          <p:nvPr/>
        </p:nvCxnSpPr>
        <p:spPr>
          <a:xfrm flipH="1">
            <a:off x="6043017" y="2558251"/>
            <a:ext cx="2184" cy="361049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77"/>
          <p:cNvCxnSpPr>
            <a:stCxn id="53" idx="2"/>
            <a:endCxn id="39" idx="0"/>
          </p:cNvCxnSpPr>
          <p:nvPr/>
        </p:nvCxnSpPr>
        <p:spPr>
          <a:xfrm flipH="1">
            <a:off x="3980360" y="3324285"/>
            <a:ext cx="7440" cy="320011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77"/>
          <p:cNvCxnSpPr>
            <a:stCxn id="50" idx="2"/>
            <a:endCxn id="59" idx="0"/>
          </p:cNvCxnSpPr>
          <p:nvPr/>
        </p:nvCxnSpPr>
        <p:spPr>
          <a:xfrm>
            <a:off x="6043017" y="3300197"/>
            <a:ext cx="4157" cy="318993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36" idx="2"/>
            <a:endCxn id="56" idx="0"/>
          </p:cNvCxnSpPr>
          <p:nvPr/>
        </p:nvCxnSpPr>
        <p:spPr>
          <a:xfrm flipH="1">
            <a:off x="8113116" y="3288347"/>
            <a:ext cx="1" cy="340335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45" idx="2"/>
          </p:cNvCxnSpPr>
          <p:nvPr/>
        </p:nvCxnSpPr>
        <p:spPr>
          <a:xfrm>
            <a:off x="6045200" y="5702406"/>
            <a:ext cx="1974" cy="774594"/>
          </a:xfrm>
          <a:prstGeom prst="line">
            <a:avLst/>
          </a:prstGeom>
          <a:ln w="63500" cmpd="sng">
            <a:prstDash val="sysDot"/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39" idx="2"/>
            <a:endCxn id="45" idx="0"/>
          </p:cNvCxnSpPr>
          <p:nvPr/>
        </p:nvCxnSpPr>
        <p:spPr>
          <a:xfrm>
            <a:off x="3980360" y="4146175"/>
            <a:ext cx="2064840" cy="838867"/>
          </a:xfrm>
          <a:prstGeom prst="line">
            <a:avLst/>
          </a:prstGeom>
          <a:ln w="63500" cmpd="sng">
            <a:prstDash val="sysDot"/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56" idx="2"/>
            <a:endCxn id="45" idx="0"/>
          </p:cNvCxnSpPr>
          <p:nvPr/>
        </p:nvCxnSpPr>
        <p:spPr>
          <a:xfrm flipH="1">
            <a:off x="6045200" y="4130561"/>
            <a:ext cx="2067916" cy="854481"/>
          </a:xfrm>
          <a:prstGeom prst="line">
            <a:avLst/>
          </a:prstGeom>
          <a:ln w="63500" cmpd="sng">
            <a:prstDash val="sysDot"/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Группа 30"/>
          <p:cNvGrpSpPr/>
          <p:nvPr/>
        </p:nvGrpSpPr>
        <p:grpSpPr>
          <a:xfrm>
            <a:off x="5499101" y="2133600"/>
            <a:ext cx="1092200" cy="437464"/>
            <a:chOff x="4943133" y="137616"/>
            <a:chExt cx="1427909" cy="608454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PLAN</a:t>
              </a:r>
              <a:endParaRPr lang="en-US" sz="23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226300" y="2895600"/>
            <a:ext cx="1773633" cy="404598"/>
            <a:chOff x="4943133" y="137616"/>
            <a:chExt cx="1427909" cy="608454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z-Latn-AZ" sz="23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DİREKTİV</a:t>
              </a:r>
              <a:endParaRPr lang="en-US" sz="23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3073401" y="3628682"/>
            <a:ext cx="1813916" cy="533107"/>
            <a:chOff x="4943133" y="137616"/>
            <a:chExt cx="1427909" cy="608454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spcBef>
                  <a:spcPct val="0"/>
                </a:spcBef>
                <a:spcAft>
                  <a:spcPts val="0"/>
                </a:spcAft>
              </a:pPr>
              <a:r>
                <a:rPr lang="az-Latn-AZ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İstehlakçı Qrupu</a:t>
              </a:r>
              <a:endParaRPr lang="en-US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cxnSp>
        <p:nvCxnSpPr>
          <p:cNvPr id="40" name="Прямая соединительная линия 39"/>
          <p:cNvCxnSpPr>
            <a:endCxn id="36" idx="0"/>
          </p:cNvCxnSpPr>
          <p:nvPr/>
        </p:nvCxnSpPr>
        <p:spPr>
          <a:xfrm>
            <a:off x="8113116" y="2692400"/>
            <a:ext cx="1" cy="215050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53" idx="0"/>
          </p:cNvCxnSpPr>
          <p:nvPr/>
        </p:nvCxnSpPr>
        <p:spPr>
          <a:xfrm>
            <a:off x="3987800" y="2692400"/>
            <a:ext cx="0" cy="250988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3987800" y="2692400"/>
            <a:ext cx="4114800" cy="0"/>
          </a:xfrm>
          <a:prstGeom prst="line">
            <a:avLst/>
          </a:prstGeom>
          <a:ln w="63500"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Группа 42"/>
          <p:cNvGrpSpPr/>
          <p:nvPr/>
        </p:nvGrpSpPr>
        <p:grpSpPr>
          <a:xfrm>
            <a:off x="5140745" y="4962724"/>
            <a:ext cx="1808909" cy="762000"/>
            <a:chOff x="4943133" y="137616"/>
            <a:chExt cx="1427909" cy="608454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az-Latn-AZ" sz="23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Yönəlmə qaydaları</a:t>
              </a:r>
              <a:endParaRPr lang="en-US" sz="23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pic>
        <p:nvPicPr>
          <p:cNvPr id="46" name="Рисунок 45" descr="1342847294_peop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900" y="5131183"/>
            <a:ext cx="1219200" cy="1219200"/>
          </a:xfrm>
          <a:prstGeom prst="rect">
            <a:avLst/>
          </a:prstGeom>
        </p:spPr>
      </p:pic>
      <p:cxnSp>
        <p:nvCxnSpPr>
          <p:cNvPr id="47" name="Прямая соединительная линия 46"/>
          <p:cNvCxnSpPr/>
          <p:nvPr/>
        </p:nvCxnSpPr>
        <p:spPr>
          <a:xfrm flipH="1">
            <a:off x="952500" y="6477000"/>
            <a:ext cx="5094674" cy="0"/>
          </a:xfrm>
          <a:prstGeom prst="line">
            <a:avLst/>
          </a:prstGeom>
          <a:ln w="63500" cmpd="sng">
            <a:prstDash val="sysDot"/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Группа 21"/>
          <p:cNvGrpSpPr/>
          <p:nvPr/>
        </p:nvGrpSpPr>
        <p:grpSpPr>
          <a:xfrm>
            <a:off x="5156200" y="2907450"/>
            <a:ext cx="1773633" cy="404598"/>
            <a:chOff x="4943133" y="137616"/>
            <a:chExt cx="1427909" cy="608454"/>
          </a:xfrm>
        </p:grpSpPr>
        <p:sp>
          <p:nvSpPr>
            <p:cNvPr id="49" name="Скругленный прямоугольник 22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z-Latn-AZ" sz="23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DİREKTİV</a:t>
              </a:r>
              <a:endParaRPr lang="en-US" sz="23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51" name="Группа 21"/>
          <p:cNvGrpSpPr/>
          <p:nvPr/>
        </p:nvGrpSpPr>
        <p:grpSpPr>
          <a:xfrm>
            <a:off x="3100983" y="2931538"/>
            <a:ext cx="1773633" cy="404598"/>
            <a:chOff x="4943133" y="137616"/>
            <a:chExt cx="1427909" cy="608454"/>
          </a:xfrm>
        </p:grpSpPr>
        <p:sp>
          <p:nvSpPr>
            <p:cNvPr id="52" name="Скругленный прямоугольник 22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z-Latn-AZ" sz="23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DİREKTİV</a:t>
              </a:r>
              <a:endParaRPr lang="en-US" sz="23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54" name="Группа 24"/>
          <p:cNvGrpSpPr/>
          <p:nvPr/>
        </p:nvGrpSpPr>
        <p:grpSpPr>
          <a:xfrm>
            <a:off x="7248436" y="3613068"/>
            <a:ext cx="1729361" cy="533107"/>
            <a:chOff x="4943133" y="137616"/>
            <a:chExt cx="1427909" cy="608454"/>
          </a:xfrm>
        </p:grpSpPr>
        <p:sp>
          <p:nvSpPr>
            <p:cNvPr id="55" name="Скругленный прямоугольник 25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spcAft>
                  <a:spcPts val="0"/>
                </a:spcAft>
              </a:pPr>
              <a:r>
                <a:rPr lang="az-Latn-AZ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İstehlakçı Qrupu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57" name="Группа 24"/>
          <p:cNvGrpSpPr/>
          <p:nvPr/>
        </p:nvGrpSpPr>
        <p:grpSpPr>
          <a:xfrm>
            <a:off x="5140215" y="3603576"/>
            <a:ext cx="1813916" cy="533107"/>
            <a:chOff x="4943133" y="137616"/>
            <a:chExt cx="1427909" cy="608454"/>
          </a:xfrm>
        </p:grpSpPr>
        <p:sp>
          <p:nvSpPr>
            <p:cNvPr id="58" name="Скругленный прямоугольник 25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spcAft>
                  <a:spcPts val="0"/>
                </a:spcAft>
              </a:pPr>
              <a:r>
                <a:rPr lang="en-US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SubPlan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cxnSp>
        <p:nvCxnSpPr>
          <p:cNvPr id="60" name="Прямая соединительная линия 70"/>
          <p:cNvCxnSpPr/>
          <p:nvPr/>
        </p:nvCxnSpPr>
        <p:spPr>
          <a:xfrm flipH="1">
            <a:off x="3989773" y="4399906"/>
            <a:ext cx="4114800" cy="0"/>
          </a:xfrm>
          <a:prstGeom prst="line">
            <a:avLst/>
          </a:prstGeom>
          <a:ln w="63500"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77"/>
          <p:cNvCxnSpPr>
            <a:endCxn id="65" idx="0"/>
          </p:cNvCxnSpPr>
          <p:nvPr/>
        </p:nvCxnSpPr>
        <p:spPr>
          <a:xfrm>
            <a:off x="3977073" y="4399906"/>
            <a:ext cx="10727" cy="319161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77"/>
          <p:cNvCxnSpPr>
            <a:endCxn id="68" idx="0"/>
          </p:cNvCxnSpPr>
          <p:nvPr/>
        </p:nvCxnSpPr>
        <p:spPr>
          <a:xfrm>
            <a:off x="8103680" y="4403382"/>
            <a:ext cx="1" cy="335053"/>
          </a:xfrm>
          <a:prstGeom prst="line">
            <a:avLst/>
          </a:prstGeom>
          <a:ln w="63500"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Группа 21"/>
          <p:cNvGrpSpPr/>
          <p:nvPr/>
        </p:nvGrpSpPr>
        <p:grpSpPr>
          <a:xfrm>
            <a:off x="3100983" y="4707217"/>
            <a:ext cx="1773633" cy="404598"/>
            <a:chOff x="4943133" y="137616"/>
            <a:chExt cx="1427909" cy="608454"/>
          </a:xfrm>
        </p:grpSpPr>
        <p:sp>
          <p:nvSpPr>
            <p:cNvPr id="64" name="Скругленный прямоугольник 22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Aft>
                  <a:spcPct val="35000"/>
                </a:spcAft>
              </a:pPr>
              <a:r>
                <a:rPr lang="az-Latn-AZ" sz="23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DİREKTİV</a:t>
              </a:r>
              <a:endPara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66" name="Группа 21"/>
          <p:cNvGrpSpPr/>
          <p:nvPr/>
        </p:nvGrpSpPr>
        <p:grpSpPr>
          <a:xfrm>
            <a:off x="7216864" y="4726585"/>
            <a:ext cx="1773633" cy="404598"/>
            <a:chOff x="4943133" y="137616"/>
            <a:chExt cx="1427909" cy="608454"/>
          </a:xfrm>
        </p:grpSpPr>
        <p:sp>
          <p:nvSpPr>
            <p:cNvPr id="67" name="Скругленный прямоугольник 22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8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Aft>
                  <a:spcPct val="35000"/>
                </a:spcAft>
              </a:pPr>
              <a:r>
                <a:rPr lang="az-Latn-AZ" sz="23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DİREKTİV</a:t>
              </a:r>
              <a:endPara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69" name="Группа 24"/>
          <p:cNvGrpSpPr/>
          <p:nvPr/>
        </p:nvGrpSpPr>
        <p:grpSpPr>
          <a:xfrm>
            <a:off x="3073401" y="5536889"/>
            <a:ext cx="1813916" cy="533107"/>
            <a:chOff x="4943133" y="137616"/>
            <a:chExt cx="1427909" cy="608454"/>
          </a:xfrm>
        </p:grpSpPr>
        <p:sp>
          <p:nvSpPr>
            <p:cNvPr id="70" name="Скругленный прямоугольник 25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1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spcAft>
                  <a:spcPts val="0"/>
                </a:spcAft>
              </a:pPr>
              <a:r>
                <a:rPr lang="az-Latn-AZ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İstehlakçı Qrupu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72" name="Группа 24"/>
          <p:cNvGrpSpPr/>
          <p:nvPr/>
        </p:nvGrpSpPr>
        <p:grpSpPr>
          <a:xfrm>
            <a:off x="7206519" y="5552502"/>
            <a:ext cx="1813916" cy="533107"/>
            <a:chOff x="4943133" y="137616"/>
            <a:chExt cx="1427909" cy="608454"/>
          </a:xfrm>
        </p:grpSpPr>
        <p:sp>
          <p:nvSpPr>
            <p:cNvPr id="73" name="Скругленный прямоугольник 25"/>
            <p:cNvSpPr/>
            <p:nvPr/>
          </p:nvSpPr>
          <p:spPr>
            <a:xfrm>
              <a:off x="4943133" y="137616"/>
              <a:ext cx="1427909" cy="60845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4" name="Скругленный прямоугольник 4"/>
            <p:cNvSpPr/>
            <p:nvPr/>
          </p:nvSpPr>
          <p:spPr>
            <a:xfrm>
              <a:off x="4960954" y="155437"/>
              <a:ext cx="1392267" cy="572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spcAft>
                  <a:spcPts val="0"/>
                </a:spcAft>
              </a:pPr>
              <a:r>
                <a:rPr lang="az-Latn-AZ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İstehlakçı Qrupu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0" y="2171700"/>
            <a:ext cx="259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872" indent="0" algn="just"/>
            <a:r>
              <a:rPr lang="az-Latn-AZ" sz="1400" dirty="0" smtClean="0">
                <a:latin typeface="Cambria" pitchFamily="18" charset="0"/>
              </a:rPr>
              <a:t>Eyni vaxtda yalnız bir Resurs Planı aktiv ola bilər</a:t>
            </a:r>
            <a:endParaRPr lang="en-US" sz="1400" dirty="0" smtClean="0">
              <a:latin typeface="Cambria" pitchFamily="18" charset="0"/>
            </a:endParaRPr>
          </a:p>
          <a:p>
            <a:pPr marL="118872" indent="0" algn="just"/>
            <a:endParaRPr lang="en-US" sz="1400" dirty="0" smtClean="0">
              <a:latin typeface="Cambria" pitchFamily="18" charset="0"/>
            </a:endParaRPr>
          </a:p>
          <a:p>
            <a:pPr marL="118872" indent="0" algn="just"/>
            <a:r>
              <a:rPr lang="az-Latn-AZ" sz="1400" dirty="0" smtClean="0">
                <a:latin typeface="Cambria" pitchFamily="18" charset="0"/>
              </a:rPr>
              <a:t>Hər bir plan OTHER_GROUPS adlı istehlakçı qrupuna sahib olmaldır.</a:t>
            </a:r>
            <a:endParaRPr lang="en-US" sz="1400" dirty="0" smtClean="0">
              <a:latin typeface="Cambria" pitchFamily="18" charset="0"/>
            </a:endParaRPr>
          </a:p>
          <a:p>
            <a:pPr marL="118872" indent="0" algn="just"/>
            <a:endParaRPr lang="en-US" sz="1400" dirty="0" smtClean="0">
              <a:latin typeface="Cambria" pitchFamily="18" charset="0"/>
            </a:endParaRPr>
          </a:p>
          <a:p>
            <a:pPr marL="118872" indent="0" algn="just"/>
            <a:r>
              <a:rPr lang="az-Latn-AZ" sz="1400" dirty="0" smtClean="0">
                <a:latin typeface="Cambria" pitchFamily="18" charset="0"/>
              </a:rPr>
              <a:t>Yuxarıdakı qayda Sub-Planlar üçün keçərli deyil.</a:t>
            </a:r>
            <a:endParaRPr lang="en-US" sz="1400" dirty="0" smtClean="0">
              <a:latin typeface="Cambria" pitchFamily="18" charset="0"/>
            </a:endParaRPr>
          </a:p>
          <a:p>
            <a:pPr marL="118872" indent="0" algn="just"/>
            <a:endParaRPr lang="en-US" sz="1400" dirty="0" smtClean="0">
              <a:latin typeface="Cambria" pitchFamily="18" charset="0"/>
            </a:endParaRPr>
          </a:p>
          <a:p>
            <a:pPr marL="118872" indent="0" algn="just"/>
            <a:r>
              <a:rPr lang="az-Latn-AZ" sz="1400" dirty="0" smtClean="0">
                <a:latin typeface="Cambria" pitchFamily="18" charset="0"/>
              </a:rPr>
              <a:t>Sub-Plan əsas plan kimi aktiv edilib işlədilə bilməz</a:t>
            </a:r>
            <a:r>
              <a:rPr lang="az-Latn-AZ" sz="1400" dirty="0" smtClean="0">
                <a:latin typeface="+mj-lt"/>
              </a:rPr>
              <a:t>.</a:t>
            </a:r>
            <a:endParaRPr lang="en-US" sz="20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>
            <a:off x="215900" y="2438804"/>
            <a:ext cx="0" cy="3707088"/>
          </a:xfrm>
          <a:prstGeom prst="line">
            <a:avLst/>
          </a:prstGeom>
          <a:ln w="101600" cap="sq">
            <a:miter lim="800000"/>
            <a:headEnd type="stealth" w="med" len="lg"/>
            <a:tailEnd type="none" w="sm" len="sm"/>
          </a:ln>
          <a:effectLst>
            <a:outerShdw blurRad="127000" dist="114300" dir="6120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48406076"/>
              </p:ext>
            </p:extLst>
          </p:nvPr>
        </p:nvGraphicFramePr>
        <p:xfrm>
          <a:off x="381000" y="2023872"/>
          <a:ext cx="3657600" cy="4301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1066800"/>
              </a:tblGrid>
              <a:tr h="437206">
                <a:tc>
                  <a:txBody>
                    <a:bodyPr/>
                    <a:lstStyle/>
                    <a:p>
                      <a:pPr algn="ctr"/>
                      <a:r>
                        <a:rPr lang="az-Latn-AZ" sz="1400" b="1" dirty="0" smtClean="0">
                          <a:latin typeface="Courier New" pitchFamily="49" charset="0"/>
                          <a:cs typeface="Courier New" pitchFamily="49" charset="0"/>
                        </a:rPr>
                        <a:t>Atribut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z-Latn-AZ" sz="1400" b="1" dirty="0" smtClean="0">
                          <a:latin typeface="Courier New" pitchFamily="49" charset="0"/>
                          <a:cs typeface="Courier New" pitchFamily="49" charset="0"/>
                        </a:rPr>
                        <a:t>Növ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ORACLE_USER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LOGIN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SERVICE_NAME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LOGIN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CLIENT_OS_USER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LOGIN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CLIENT_PROGRAM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LOGIN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CLIENT_MACHINE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LOGIN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CLIENT_ID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LOGIN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MODULE_NAME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RUN-TIME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MODULE_NAME_ACTION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RUN-TIME</a:t>
                      </a: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SERVICE_MODULE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RUN-TIME</a:t>
                      </a: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SERVICE_MODULE_ACTION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RUN-TIME</a:t>
                      </a:r>
                    </a:p>
                  </a:txBody>
                  <a:tcPr/>
                </a:tc>
              </a:tr>
              <a:tr h="3512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ORACLE_FUNCTION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RUN-TIME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7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9746634"/>
              </p:ext>
            </p:extLst>
          </p:nvPr>
        </p:nvGraphicFramePr>
        <p:xfrm>
          <a:off x="4419600" y="2014940"/>
          <a:ext cx="4572000" cy="1903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219200"/>
                <a:gridCol w="1524000"/>
              </a:tblGrid>
              <a:tr h="37937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ATTRIBUTE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TYPE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16383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ORACLE_USER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SYS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SYS_GROUP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16383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ORACLE_USER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SYS_GROUP</a:t>
                      </a:r>
                    </a:p>
                  </a:txBody>
                  <a:tcPr/>
                </a:tc>
              </a:tr>
              <a:tr h="16383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ORACLE_FUNCTION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BACKUP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BATCH_GROUP</a:t>
                      </a:r>
                    </a:p>
                  </a:txBody>
                  <a:tcPr/>
                </a:tc>
              </a:tr>
              <a:tr h="16383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ORACLE_FUNCTION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COPY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BATCH_GROUP</a:t>
                      </a:r>
                    </a:p>
                  </a:txBody>
                  <a:tcPr/>
                </a:tc>
              </a:tr>
              <a:tr h="16383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ourier New" pitchFamily="49" charset="0"/>
                          <a:cs typeface="Courier New" pitchFamily="49" charset="0"/>
                        </a:rPr>
                        <a:t>ORACLE_FUNCTION</a:t>
                      </a:r>
                      <a:endParaRPr lang="en-US" sz="14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DATALOAD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ETL_GROUP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8" name="TextBox 77"/>
          <p:cNvSpPr txBox="1"/>
          <p:nvPr/>
        </p:nvSpPr>
        <p:spPr>
          <a:xfrm>
            <a:off x="4343400" y="4292348"/>
            <a:ext cx="4800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BEGIN 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DBMS_RESOURCE_MANAGER.SET_CONSUMER_GROUP_MAPPING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sz="11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DBMS_RESOURCE_MANAGER.ORACLE_USER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, 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'SCOTT',</a:t>
            </a:r>
          </a:p>
          <a:p>
            <a:r>
              <a:rPr lang="en-US" sz="11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'DEV_GROUP‘</a:t>
            </a:r>
          </a:p>
          <a:p>
            <a:r>
              <a:rPr lang="en-US" sz="11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END;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/</a:t>
            </a:r>
          </a:p>
          <a:p>
            <a:endParaRPr lang="en-US" sz="11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DBMS_RESOURCE_MANAGER.SET_CONSUMER_GROUP_MAPPING_PRI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228600" y="14478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z-Latn-AZ" sz="2800" b="1" dirty="0" smtClean="0">
                <a:latin typeface="Cambria" pitchFamily="18" charset="0"/>
              </a:rPr>
              <a:t>Sessiyaların İstehlakçı Qruplarına Yönləndirilməsi</a:t>
            </a:r>
            <a:endParaRPr lang="en-US" sz="28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470904"/>
            <a:ext cx="2133600" cy="365125"/>
          </a:xfrm>
        </p:spPr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 dirty="0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az-Latn-AZ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Sessiyanın bir istehlakçı qrupundan digərinə keçirilməsi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graphicFrame>
        <p:nvGraphicFramePr>
          <p:cNvPr id="11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54735298"/>
              </p:ext>
            </p:extLst>
          </p:nvPr>
        </p:nvGraphicFramePr>
        <p:xfrm>
          <a:off x="101600" y="1908047"/>
          <a:ext cx="8953501" cy="3166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800"/>
                <a:gridCol w="5029200"/>
                <a:gridCol w="2730501"/>
              </a:tblGrid>
              <a:tr h="254208">
                <a:tc>
                  <a:txBody>
                    <a:bodyPr/>
                    <a:lstStyle/>
                    <a:p>
                      <a:r>
                        <a:rPr lang="az-Latn-AZ" altLang="zh-CN" sz="1600" dirty="0" smtClean="0">
                          <a:latin typeface="Cambria" pitchFamily="18" charset="0"/>
                        </a:rPr>
                        <a:t>Metod</a:t>
                      </a:r>
                      <a:endParaRPr lang="zh-CN" altLang="en-US" sz="16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z-Latn-AZ" altLang="zh-CN" sz="1600" dirty="0" smtClean="0">
                          <a:latin typeface="Cambria" pitchFamily="18" charset="0"/>
                        </a:rPr>
                        <a:t>Vasitə</a:t>
                      </a:r>
                      <a:endParaRPr lang="zh-CN" altLang="en-US" sz="16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z-Latn-AZ" altLang="zh-CN" sz="1400" dirty="0" smtClean="0">
                          <a:latin typeface="Cambria" pitchFamily="18" charset="0"/>
                        </a:rPr>
                        <a:t>Şərh</a:t>
                      </a:r>
                      <a:endParaRPr lang="zh-CN" altLang="en-US" sz="1400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439087">
                <a:tc rowSpan="3">
                  <a:txBody>
                    <a:bodyPr/>
                    <a:lstStyle/>
                    <a:p>
                      <a:pPr algn="ctr"/>
                      <a:r>
                        <a:rPr lang="az-Latn-AZ" altLang="zh-CN" sz="1600" b="1" dirty="0" smtClean="0">
                          <a:latin typeface="Cambria" pitchFamily="18" charset="0"/>
                        </a:rPr>
                        <a:t>Əllə</a:t>
                      </a:r>
                      <a:endParaRPr lang="zh-CN" altLang="en-US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 smtClean="0">
                          <a:latin typeface="Courier New" pitchFamily="49" charset="0"/>
                          <a:cs typeface="Courier New" pitchFamily="49" charset="0"/>
                        </a:rPr>
                        <a:t>DBMS_RESOURCE_MANAGER.SWITCH_CONSUMER_GROUP_FOR_SESS</a:t>
                      </a:r>
                      <a:endParaRPr lang="zh-CN" altLang="en-US" sz="11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z-Latn-AZ" altLang="zh-CN" sz="1400" dirty="0" smtClean="0">
                          <a:latin typeface="Cambria" pitchFamily="18" charset="0"/>
                        </a:rPr>
                        <a:t>Hər hansı tək bir sessiyanı keçirmək üçün.</a:t>
                      </a:r>
                      <a:endParaRPr lang="en-US" altLang="zh-CN" sz="1400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43908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 smtClean="0">
                          <a:latin typeface="Courier New" pitchFamily="49" charset="0"/>
                          <a:cs typeface="Courier New" pitchFamily="49" charset="0"/>
                        </a:rPr>
                        <a:t>DBMS_SESSION.SWITCH_CURRENT_CONSUMER_GROUP</a:t>
                      </a:r>
                      <a:endParaRPr lang="zh-CN" altLang="en-US" sz="11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Latn-AZ" altLang="zh-CN" sz="1400" dirty="0" smtClean="0">
                          <a:latin typeface="Cambria" pitchFamily="18" charset="0"/>
                        </a:rPr>
                        <a:t>Cari sessiyanı keçirtmək üçün</a:t>
                      </a:r>
                      <a:endParaRPr lang="en-US" altLang="zh-CN" sz="1400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439087">
                <a:tc vMerge="1">
                  <a:txBody>
                    <a:bodyPr/>
                    <a:lstStyle/>
                    <a:p>
                      <a:pPr algn="l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 smtClean="0"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DBMS_RESOURCE_MANAGER.SWITCH_CONSUMER_GROUP_FOR_USER</a:t>
                      </a:r>
                      <a:endParaRPr lang="zh-CN" altLang="en-US" sz="1400" b="1" dirty="0"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z-Latn-AZ" altLang="zh-CN" sz="1400" dirty="0" smtClean="0">
                          <a:latin typeface="Cambria" pitchFamily="18" charset="0"/>
                        </a:rPr>
                        <a:t>İstifadəçinin bütün</a:t>
                      </a:r>
                      <a:r>
                        <a:rPr lang="az-Latn-AZ" altLang="zh-CN" sz="1400" baseline="0" dirty="0" smtClean="0">
                          <a:latin typeface="Cambria" pitchFamily="18" charset="0"/>
                        </a:rPr>
                        <a:t> sessiyalarını keçirtmək üçün.</a:t>
                      </a:r>
                      <a:endParaRPr lang="zh-CN" altLang="en-US" sz="14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23966">
                <a:tc rowSpan="2">
                  <a:txBody>
                    <a:bodyPr/>
                    <a:lstStyle/>
                    <a:p>
                      <a:r>
                        <a:rPr lang="az-Latn-AZ" altLang="zh-CN" sz="1600" b="1" dirty="0" smtClean="0">
                          <a:latin typeface="Cambria" pitchFamily="18" charset="0"/>
                        </a:rPr>
                        <a:t>Avtomatik</a:t>
                      </a:r>
                      <a:r>
                        <a:rPr lang="en-US" altLang="zh-CN" sz="1600" b="1" dirty="0" smtClean="0">
                          <a:latin typeface="Cambria" pitchFamily="18" charset="0"/>
                        </a:rPr>
                        <a:t> </a:t>
                      </a:r>
                      <a:endParaRPr lang="zh-CN" altLang="en-US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Cambria" pitchFamily="18" charset="0"/>
                        </a:rPr>
                        <a:t>RUN-TIME</a:t>
                      </a:r>
                      <a:r>
                        <a:rPr lang="en-US" sz="1400" b="0" baseline="0" dirty="0" smtClean="0">
                          <a:latin typeface="Cambria" pitchFamily="18" charset="0"/>
                        </a:rPr>
                        <a:t> </a:t>
                      </a:r>
                      <a:r>
                        <a:rPr lang="az-Latn-AZ" sz="1400" b="0" baseline="0" dirty="0" smtClean="0">
                          <a:latin typeface="Cambria" pitchFamily="18" charset="0"/>
                        </a:rPr>
                        <a:t>sessiya atributunun dəyişməsi nəticəsində yeni yönəlmə qaydası qüvvəyə minir.</a:t>
                      </a:r>
                      <a:endParaRPr lang="zh-CN" altLang="en-US" sz="14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z-Latn-AZ" altLang="zh-CN" sz="1400" dirty="0" smtClean="0">
                          <a:latin typeface="Cambria" pitchFamily="18" charset="0"/>
                        </a:rPr>
                        <a:t>Sessiya işləyən zaman hər hansı sessiya parametrinin dəyişməsi</a:t>
                      </a:r>
                      <a:r>
                        <a:rPr lang="az-Latn-AZ" altLang="zh-CN" sz="1400" baseline="0" dirty="0" smtClean="0">
                          <a:latin typeface="Cambria" pitchFamily="18" charset="0"/>
                        </a:rPr>
                        <a:t> nəticəsində.</a:t>
                      </a:r>
                      <a:endParaRPr lang="zh-CN" altLang="en-US" sz="14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23966">
                <a:tc vMerge="1"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z-Latn-AZ" sz="1400" b="0" dirty="0" smtClean="0">
                          <a:latin typeface="Cambria" pitchFamily="18" charset="0"/>
                        </a:rPr>
                        <a:t>Sessiya direktiv</a:t>
                      </a:r>
                      <a:r>
                        <a:rPr lang="az-Latn-AZ" sz="1400" b="0" baseline="0" dirty="0" smtClean="0">
                          <a:latin typeface="Cambria" pitchFamily="18" charset="0"/>
                        </a:rPr>
                        <a:t> tərəfindən təyin edilən </a:t>
                      </a:r>
                      <a:r>
                        <a:rPr lang="az-Latn-AZ" sz="1400" b="0" dirty="0" smtClean="0">
                          <a:latin typeface="Cambria" pitchFamily="18" charset="0"/>
                        </a:rPr>
                        <a:t>CPU və ya DİSK Y</a:t>
                      </a:r>
                      <a:r>
                        <a:rPr lang="en-US" sz="1400" b="0" dirty="0" smtClean="0">
                          <a:latin typeface="Cambria" pitchFamily="18" charset="0"/>
                        </a:rPr>
                        <a:t>/</a:t>
                      </a:r>
                      <a:r>
                        <a:rPr lang="az-Latn-AZ" sz="1400" b="0" dirty="0" smtClean="0">
                          <a:latin typeface="Cambria" pitchFamily="18" charset="0"/>
                        </a:rPr>
                        <a:t>O əməliyyatı limitini keçərkən.</a:t>
                      </a:r>
                      <a:endParaRPr lang="zh-CN" altLang="en-US" sz="14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z-Latn-AZ" altLang="zh-CN" sz="1400" dirty="0" smtClean="0">
                          <a:latin typeface="Cambria" pitchFamily="18" charset="0"/>
                        </a:rPr>
                        <a:t>Direktiv</a:t>
                      </a:r>
                      <a:r>
                        <a:rPr lang="az-Latn-AZ" altLang="zh-CN" sz="1400" baseline="0" dirty="0" smtClean="0">
                          <a:latin typeface="Cambria" pitchFamily="18" charset="0"/>
                        </a:rPr>
                        <a:t> vasitəsi ilə təyin olunan resurs limitini keçən zaman.</a:t>
                      </a:r>
                      <a:endParaRPr lang="zh-CN" altLang="en-US" sz="14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7000" y="5108448"/>
            <a:ext cx="891540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altLang="zh-CN" sz="14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BEGIN</a:t>
            </a:r>
          </a:p>
          <a:p>
            <a:pPr lvl="0"/>
            <a:r>
              <a:rPr lang="en-US" altLang="zh-CN" sz="14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DBMS_RESOURCE_MANAGER_PRIVS.GRANT_SWITCH_CONSUMER_GROUP (</a:t>
            </a:r>
          </a:p>
          <a:p>
            <a:pPr lvl="0"/>
            <a:r>
              <a:rPr lang="en-US" altLang="zh-CN" sz="14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GRANTEE_NAME   =&gt; ‘SCOTT',</a:t>
            </a:r>
          </a:p>
          <a:p>
            <a:pPr lvl="0"/>
            <a:r>
              <a:rPr lang="en-US" altLang="zh-CN" sz="14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CONSUMER_GROUP =&gt; ‘BILLING',</a:t>
            </a:r>
          </a:p>
          <a:p>
            <a:pPr lvl="0"/>
            <a:r>
              <a:rPr lang="en-US" altLang="zh-CN" sz="14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GRANT_OPTION   =&gt;  FALSE);</a:t>
            </a:r>
          </a:p>
          <a:p>
            <a:pPr lvl="0"/>
            <a:r>
              <a:rPr lang="en-US" altLang="zh-CN" sz="14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END;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b="1" dirty="0" smtClean="0"/>
              <a:t>Oracle Resurs Meneceri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478270"/>
            <a:ext cx="2133600" cy="365125"/>
          </a:xfrm>
        </p:spPr>
        <p:txBody>
          <a:bodyPr/>
          <a:lstStyle/>
          <a:p>
            <a:pPr>
              <a:defRPr/>
            </a:pPr>
            <a:fld id="{A27729F0-3791-44C8-ADE0-B96C1B86840D}" type="datetime1">
              <a:rPr lang="az-Latn-AZ" smtClean="0"/>
              <a:pPr>
                <a:defRPr/>
              </a:pPr>
              <a:t>02.08.2012</a:t>
            </a:fld>
            <a:endParaRPr lang="en-US" dirty="0"/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az-Latn-A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İstehlakçı qrupunun avtomatik olaraq dəyişməsi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graphicFrame>
        <p:nvGraphicFramePr>
          <p:cNvPr id="6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54735298"/>
              </p:ext>
            </p:extLst>
          </p:nvPr>
        </p:nvGraphicFramePr>
        <p:xfrm>
          <a:off x="234188" y="2048260"/>
          <a:ext cx="8623300" cy="2532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9842"/>
                <a:gridCol w="5493458"/>
              </a:tblGrid>
              <a:tr h="565516">
                <a:tc>
                  <a:txBody>
                    <a:bodyPr/>
                    <a:lstStyle/>
                    <a:p>
                      <a:r>
                        <a:rPr lang="az-Latn-AZ" altLang="zh-CN" sz="1400" dirty="0" smtClean="0">
                          <a:latin typeface="Cambria" pitchFamily="18" charset="0"/>
                        </a:rPr>
                        <a:t>Şərt</a:t>
                      </a:r>
                      <a:endParaRPr lang="zh-CN" altLang="en-US" sz="14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z-Latn-AZ" altLang="zh-CN" sz="1400" dirty="0" smtClean="0">
                          <a:latin typeface="Cambria" pitchFamily="18" charset="0"/>
                        </a:rPr>
                        <a:t>Şərh</a:t>
                      </a:r>
                      <a:endParaRPr lang="zh-CN" altLang="en-US" sz="1400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1013460">
                <a:tc rowSpan="3">
                  <a:txBody>
                    <a:bodyPr/>
                    <a:lstStyle/>
                    <a:p>
                      <a:r>
                        <a:rPr lang="az-Latn-AZ" sz="1200" b="0" dirty="0" smtClean="0">
                          <a:latin typeface="Cambria" pitchFamily="18" charset="0"/>
                        </a:rPr>
                        <a:t>Sessiya direktiv</a:t>
                      </a:r>
                      <a:r>
                        <a:rPr lang="az-Latn-AZ" sz="1200" b="0" baseline="0" dirty="0" smtClean="0">
                          <a:latin typeface="Cambria" pitchFamily="18" charset="0"/>
                        </a:rPr>
                        <a:t> tərəfindən təyin edilən </a:t>
                      </a:r>
                      <a:r>
                        <a:rPr lang="az-Latn-AZ" sz="1200" b="0" dirty="0" smtClean="0">
                          <a:latin typeface="Cambria" pitchFamily="18" charset="0"/>
                        </a:rPr>
                        <a:t>CPU və ya DİSK Y</a:t>
                      </a:r>
                      <a:r>
                        <a:rPr lang="en-US" sz="1200" b="0" dirty="0" smtClean="0">
                          <a:latin typeface="Cambria" pitchFamily="18" charset="0"/>
                        </a:rPr>
                        <a:t>/</a:t>
                      </a:r>
                      <a:r>
                        <a:rPr lang="az-Latn-AZ" sz="1200" b="0" dirty="0" smtClean="0">
                          <a:latin typeface="Cambria" pitchFamily="18" charset="0"/>
                        </a:rPr>
                        <a:t>O əməliyyatı limitini keçərkən.</a:t>
                      </a:r>
                      <a:endParaRPr lang="zh-CN" altLang="en-US" sz="1200" dirty="0" smtClean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>
                        <a:buNone/>
                      </a:pPr>
                      <a:r>
                        <a:rPr lang="az-Latn-AZ" sz="1200" b="1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Dinamik</a:t>
                      </a:r>
                      <a:r>
                        <a:rPr lang="az-Latn-AZ" sz="1200" b="1" baseline="0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 şəkildə sessiyanı digər istehlakçı qrupuna yönəltmək</a:t>
                      </a:r>
                      <a:endParaRPr lang="en-US" sz="1200" b="1" dirty="0" smtClean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marL="228600" indent="-228600">
                        <a:buNone/>
                      </a:pPr>
                      <a:endParaRPr lang="en-US" sz="1100" b="1" dirty="0" smtClean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az-Latn-AZ" sz="1200" b="0" dirty="0" smtClean="0">
                          <a:latin typeface="Cambria" pitchFamily="18" charset="0"/>
                        </a:rPr>
                        <a:t>İstifadəçinin</a:t>
                      </a:r>
                      <a:r>
                        <a:rPr lang="az-Latn-AZ" sz="1200" b="0" baseline="0" dirty="0" smtClean="0">
                          <a:latin typeface="Cambria" pitchFamily="18" charset="0"/>
                        </a:rPr>
                        <a:t> yönlənmiş olduğu istehlakçı qrupunun resurslarından istifadə etmək hüququ olmalıdır əks halda yönləlmə həyata keçməyəcək.</a:t>
                      </a:r>
                      <a:r>
                        <a:rPr lang="en-US" sz="1200" b="0" dirty="0" smtClean="0">
                          <a:latin typeface="Cambria" pitchFamily="18" charset="0"/>
                        </a:rPr>
                        <a:t> </a:t>
                      </a:r>
                      <a:endParaRPr lang="en-US" sz="1400" b="0" dirty="0" smtClean="0">
                        <a:latin typeface="Cambria" pitchFamily="18" charset="0"/>
                      </a:endParaRP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az-Latn-AZ" sz="1200" b="0" dirty="0" smtClean="0">
                          <a:latin typeface="Cambria" pitchFamily="18" charset="0"/>
                        </a:rPr>
                        <a:t>Yönəldilən</a:t>
                      </a:r>
                      <a:r>
                        <a:rPr lang="az-Latn-AZ" sz="1200" b="0" baseline="0" dirty="0" smtClean="0">
                          <a:latin typeface="Cambria" pitchFamily="18" charset="0"/>
                        </a:rPr>
                        <a:t> sessiya aktiv olduğu müddətdə yeni istehlakçı qrupunda qala, və yaxudda cari əməliyyatı icra edib bitirən kimi əvvəlki qrupuna geri qayıda bilər.</a:t>
                      </a:r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Latn-AZ" sz="1200" b="1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Sessiyanın cari sorğusunun</a:t>
                      </a:r>
                      <a:r>
                        <a:rPr lang="az-Latn-AZ" sz="1200" b="1" baseline="0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 icrasını təxirə salmaq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 (CANCEL_SQL)</a:t>
                      </a:r>
                    </a:p>
                  </a:txBody>
                  <a:tcPr/>
                </a:tc>
              </a:tr>
              <a:tr h="336343">
                <a:tc vMerge="1"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Latn-AZ" sz="1200" b="1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Limiti keçən sessiyanı</a:t>
                      </a:r>
                      <a:r>
                        <a:rPr lang="az-Latn-AZ" sz="1200" b="1" baseline="0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 VB-də xaric etmək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 (KILL_SESSION)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6888" y="4712208"/>
            <a:ext cx="8636000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BEGIN</a:t>
            </a:r>
          </a:p>
          <a:p>
            <a:pPr lvl="0"/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DBMS_RESOURCE_MANAGER.CREATE_PLAN_DIRECTIVE (</a:t>
            </a:r>
          </a:p>
          <a:p>
            <a:pPr lvl="0"/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PLAN             =&gt; ‘</a:t>
            </a:r>
            <a:r>
              <a:rPr lang="az-Latn-AZ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DEMO_PLAN</a:t>
            </a:r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',</a:t>
            </a:r>
          </a:p>
          <a:p>
            <a:pPr lvl="0"/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GROUP_OR_SUBPLAN =&gt; ‘</a:t>
            </a:r>
            <a:r>
              <a:rPr lang="az-Latn-AZ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REPORT</a:t>
            </a:r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I</a:t>
            </a:r>
            <a:r>
              <a:rPr lang="az-Latn-AZ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NG</a:t>
            </a:r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',</a:t>
            </a:r>
          </a:p>
          <a:p>
            <a:pPr lvl="0"/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COMMENT          =&gt; '</a:t>
            </a:r>
            <a:r>
              <a:rPr lang="az-Latn-AZ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REPORT</a:t>
            </a:r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I</a:t>
            </a:r>
            <a:r>
              <a:rPr lang="az-Latn-AZ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NG</a:t>
            </a:r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group',</a:t>
            </a:r>
          </a:p>
          <a:p>
            <a:pPr lvl="0"/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MGMT_P1          =&gt; 7</a:t>
            </a:r>
            <a:r>
              <a:rPr lang="az-Latn-AZ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0</a:t>
            </a:r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,</a:t>
            </a:r>
          </a:p>
          <a:p>
            <a:pPr lvl="0"/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SWITCH_GROUP     =&gt; 'LOW_GROUP',</a:t>
            </a:r>
          </a:p>
          <a:p>
            <a:pPr lvl="0"/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   SWITCH_TIME      =&gt; 5);</a:t>
            </a:r>
          </a:p>
          <a:p>
            <a:pPr lvl="0"/>
            <a:r>
              <a:rPr lang="en-US" altLang="zh-CN" sz="1200" dirty="0" smtClean="0">
                <a:solidFill>
                  <a:srgbClr val="5B4D2D"/>
                </a:solidFill>
                <a:latin typeface="Courier New" pitchFamily="49" charset="0"/>
                <a:ea typeface="华文宋体" charset="-122"/>
                <a:cs typeface="Courier New" pitchFamily="49" charset="0"/>
              </a:rPr>
              <a:t>END;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5819</TotalTime>
  <Words>991</Words>
  <Application>Microsoft Office PowerPoint</Application>
  <PresentationFormat>Экран (4:3)</PresentationFormat>
  <Paragraphs>287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Слайд 1</vt:lpstr>
      <vt:lpstr>Javid Həsənov X.</vt:lpstr>
      <vt:lpstr>Bu söhbət nəyi əhatə edəcək ?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  <vt:lpstr>Oracle Resurs Meneceri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YUNUS EMRE BARANSEL</dc:creator>
  <cp:keywords>KİŞİSEL</cp:keywords>
  <cp:lastModifiedBy>Oracle</cp:lastModifiedBy>
  <cp:revision>586</cp:revision>
  <dcterms:created xsi:type="dcterms:W3CDTF">2006-08-16T00:00:00Z</dcterms:created>
  <dcterms:modified xsi:type="dcterms:W3CDTF">2012-08-02T09:21:10Z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ce72d22d-1ca6-41b5-861f-573ed77d11ac</vt:lpwstr>
  </property>
  <property fmtid="{D5CDD505-2E9C-101B-9397-08002B2CF9AE}" pid="3" name="TurkcellTURKCELL CLASSIFICATION">
    <vt:lpwstr>KİŞİSEL</vt:lpwstr>
  </property>
</Properties>
</file>